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335" r:id="rId2"/>
    <p:sldId id="336" r:id="rId3"/>
    <p:sldId id="333" r:id="rId4"/>
    <p:sldId id="302" r:id="rId5"/>
    <p:sldId id="312" r:id="rId6"/>
    <p:sldId id="311" r:id="rId7"/>
    <p:sldId id="307" r:id="rId8"/>
    <p:sldId id="329" r:id="rId9"/>
    <p:sldId id="313" r:id="rId10"/>
    <p:sldId id="315" r:id="rId11"/>
    <p:sldId id="314" r:id="rId12"/>
    <p:sldId id="332" r:id="rId13"/>
    <p:sldId id="317" r:id="rId14"/>
    <p:sldId id="318" r:id="rId15"/>
    <p:sldId id="320" r:id="rId16"/>
    <p:sldId id="321" r:id="rId17"/>
    <p:sldId id="322" r:id="rId18"/>
    <p:sldId id="319" r:id="rId19"/>
    <p:sldId id="334" r:id="rId20"/>
    <p:sldId id="324" r:id="rId21"/>
    <p:sldId id="339" r:id="rId22"/>
    <p:sldId id="338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poqa Han Sans Neo" panose="020B0500000000000000" pitchFamily="34" charset="-127"/>
      <p:regular r:id="rId29"/>
    </p:embeddedFont>
    <p:embeddedFont>
      <p:font typeface="Spoqa Han Sans Neo Medium" pitchFamily="50" charset="-127"/>
      <p:regular r:id="rId30"/>
    </p:embeddedFont>
    <p:embeddedFont>
      <p:font typeface="Yu Gothic UI" panose="020B0500000000000000" pitchFamily="34" charset="-128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99B4"/>
    <a:srgbClr val="A192D3"/>
    <a:srgbClr val="F47C30"/>
    <a:srgbClr val="45474A"/>
    <a:srgbClr val="9DC3F5"/>
    <a:srgbClr val="EEEEEE"/>
    <a:srgbClr val="F6F6F6"/>
    <a:srgbClr val="999999"/>
    <a:srgbClr val="967135"/>
    <a:srgbClr val="8ED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60DF7B-77E0-4444-84EC-08E86BCEE25F}" v="10" dt="2021-09-02T10:58:06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8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승헌" userId="5cdac0fead6e4ebf" providerId="LiveId" clId="{4460DF7B-77E0-4444-84EC-08E86BCEE25F}"/>
    <pc:docChg chg="custSel addSld modSld sldOrd">
      <pc:chgData name="김 승헌" userId="5cdac0fead6e4ebf" providerId="LiveId" clId="{4460DF7B-77E0-4444-84EC-08E86BCEE25F}" dt="2021-09-02T10:58:06.153" v="33"/>
      <pc:docMkLst>
        <pc:docMk/>
      </pc:docMkLst>
      <pc:sldChg chg="modSp mod">
        <pc:chgData name="김 승헌" userId="5cdac0fead6e4ebf" providerId="LiveId" clId="{4460DF7B-77E0-4444-84EC-08E86BCEE25F}" dt="2021-09-02T10:58:06.153" v="33"/>
        <pc:sldMkLst>
          <pc:docMk/>
          <pc:sldMk cId="488148173" sldId="338"/>
        </pc:sldMkLst>
        <pc:spChg chg="mod">
          <ac:chgData name="김 승헌" userId="5cdac0fead6e4ebf" providerId="LiveId" clId="{4460DF7B-77E0-4444-84EC-08E86BCEE25F}" dt="2021-09-02T10:58:06.153" v="33"/>
          <ac:spMkLst>
            <pc:docMk/>
            <pc:sldMk cId="488148173" sldId="338"/>
            <ac:spMk id="13" creationId="{CE8E9D20-0BA8-45A7-8F43-FB4CA96ED211}"/>
          </ac:spMkLst>
        </pc:spChg>
      </pc:sldChg>
      <pc:sldChg chg="addSp delSp add mod ord delAnim">
        <pc:chgData name="김 승헌" userId="5cdac0fead6e4ebf" providerId="LiveId" clId="{4460DF7B-77E0-4444-84EC-08E86BCEE25F}" dt="2021-09-02T10:57:59.825" v="16"/>
        <pc:sldMkLst>
          <pc:docMk/>
          <pc:sldMk cId="3842268387" sldId="339"/>
        </pc:sldMkLst>
        <pc:spChg chg="add del">
          <ac:chgData name="김 승헌" userId="5cdac0fead6e4ebf" providerId="LiveId" clId="{4460DF7B-77E0-4444-84EC-08E86BCEE25F}" dt="2021-09-02T10:55:46.895" v="4"/>
          <ac:spMkLst>
            <pc:docMk/>
            <pc:sldMk cId="3842268387" sldId="339"/>
            <ac:spMk id="2" creationId="{222A89FC-75E6-47E8-96C2-0749FA98184E}"/>
          </ac:spMkLst>
        </pc:spChg>
        <pc:spChg chg="add del">
          <ac:chgData name="김 승헌" userId="5cdac0fead6e4ebf" providerId="LiveId" clId="{4460DF7B-77E0-4444-84EC-08E86BCEE25F}" dt="2021-09-02T10:56:33.961" v="11"/>
          <ac:spMkLst>
            <pc:docMk/>
            <pc:sldMk cId="3842268387" sldId="339"/>
            <ac:spMk id="3" creationId="{99FCC881-A039-4553-9091-C0DCD4B94EF9}"/>
          </ac:spMkLst>
        </pc:spChg>
        <pc:spChg chg="add del">
          <ac:chgData name="김 승헌" userId="5cdac0fead6e4ebf" providerId="LiveId" clId="{4460DF7B-77E0-4444-84EC-08E86BCEE25F}" dt="2021-09-02T10:57:16.524" v="13"/>
          <ac:spMkLst>
            <pc:docMk/>
            <pc:sldMk cId="3842268387" sldId="339"/>
            <ac:spMk id="4" creationId="{FDFE4453-90A2-4371-8552-DF2FFBFCB2BD}"/>
          </ac:spMkLst>
        </pc:spChg>
        <pc:spChg chg="del">
          <ac:chgData name="김 승헌" userId="5cdac0fead6e4ebf" providerId="LiveId" clId="{4460DF7B-77E0-4444-84EC-08E86BCEE25F}" dt="2021-09-02T10:56:23.146" v="8" actId="21"/>
          <ac:spMkLst>
            <pc:docMk/>
            <pc:sldMk cId="3842268387" sldId="339"/>
            <ac:spMk id="5" creationId="{A99D4722-7216-42B1-861E-BB0085211D5B}"/>
          </ac:spMkLst>
        </pc:spChg>
        <pc:spChg chg="del">
          <ac:chgData name="김 승헌" userId="5cdac0fead6e4ebf" providerId="LiveId" clId="{4460DF7B-77E0-4444-84EC-08E86BCEE25F}" dt="2021-09-02T10:56:18.013" v="6" actId="21"/>
          <ac:spMkLst>
            <pc:docMk/>
            <pc:sldMk cId="3842268387" sldId="339"/>
            <ac:spMk id="7" creationId="{98E24EFE-2353-4943-8C25-96285C3522CA}"/>
          </ac:spMkLst>
        </pc:spChg>
        <pc:spChg chg="del">
          <ac:chgData name="김 승헌" userId="5cdac0fead6e4ebf" providerId="LiveId" clId="{4460DF7B-77E0-4444-84EC-08E86BCEE25F}" dt="2021-09-02T10:56:15.473" v="5" actId="21"/>
          <ac:spMkLst>
            <pc:docMk/>
            <pc:sldMk cId="3842268387" sldId="339"/>
            <ac:spMk id="9" creationId="{390ED43D-727C-45A8-B424-F709248A7248}"/>
          </ac:spMkLst>
        </pc:spChg>
        <pc:spChg chg="del">
          <ac:chgData name="김 승헌" userId="5cdac0fead6e4ebf" providerId="LiveId" clId="{4460DF7B-77E0-4444-84EC-08E86BCEE25F}" dt="2021-09-02T10:56:21.340" v="7" actId="21"/>
          <ac:spMkLst>
            <pc:docMk/>
            <pc:sldMk cId="3842268387" sldId="339"/>
            <ac:spMk id="10" creationId="{32920734-C887-4AFA-B0AB-3FA65D030E4C}"/>
          </ac:spMkLst>
        </pc:spChg>
        <pc:spChg chg="del">
          <ac:chgData name="김 승헌" userId="5cdac0fead6e4ebf" providerId="LiveId" clId="{4460DF7B-77E0-4444-84EC-08E86BCEE25F}" dt="2021-09-02T10:56:25.828" v="9" actId="21"/>
          <ac:spMkLst>
            <pc:docMk/>
            <pc:sldMk cId="3842268387" sldId="339"/>
            <ac:spMk id="31" creationId="{00000000-0000-0000-0000-000000000000}"/>
          </ac:spMkLst>
        </pc:spChg>
        <pc:picChg chg="add">
          <ac:chgData name="김 승헌" userId="5cdac0fead6e4ebf" providerId="LiveId" clId="{4460DF7B-77E0-4444-84EC-08E86BCEE25F}" dt="2021-09-02T10:57:19.411" v="14" actId="22"/>
          <ac:picMkLst>
            <pc:docMk/>
            <pc:sldMk cId="3842268387" sldId="339"/>
            <ac:picMk id="8" creationId="{51B9EEA2-C100-4452-B614-B5E8C77EA437}"/>
          </ac:picMkLst>
        </pc:picChg>
      </pc:sldChg>
    </pc:docChg>
  </pc:docChgLst>
  <pc:docChgLst>
    <pc:chgData name="김 승헌" userId="5cdac0fead6e4ebf" providerId="LiveId" clId="{8A057486-DFC8-4FC5-B39F-410A175832AB}"/>
    <pc:docChg chg="modSld">
      <pc:chgData name="김 승헌" userId="5cdac0fead6e4ebf" providerId="LiveId" clId="{8A057486-DFC8-4FC5-B39F-410A175832AB}" dt="2021-08-30T02:03:09.310" v="0" actId="1076"/>
      <pc:docMkLst>
        <pc:docMk/>
      </pc:docMkLst>
      <pc:sldChg chg="modSp mod">
        <pc:chgData name="김 승헌" userId="5cdac0fead6e4ebf" providerId="LiveId" clId="{8A057486-DFC8-4FC5-B39F-410A175832AB}" dt="2021-08-30T02:03:09.310" v="0" actId="1076"/>
        <pc:sldMkLst>
          <pc:docMk/>
          <pc:sldMk cId="2125413243" sldId="334"/>
        </pc:sldMkLst>
        <pc:spChg chg="mod">
          <ac:chgData name="김 승헌" userId="5cdac0fead6e4ebf" providerId="LiveId" clId="{8A057486-DFC8-4FC5-B39F-410A175832AB}" dt="2021-08-30T02:03:09.310" v="0" actId="1076"/>
          <ac:spMkLst>
            <pc:docMk/>
            <pc:sldMk cId="2125413243" sldId="334"/>
            <ac:spMk id="4" creationId="{8BC0B2D9-F7C4-4FD0-8A17-B259659281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50" charset="-127"/>
                <a:ea typeface="Spoqa Han Sans Neo Medium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50" charset="-127"/>
                <a:ea typeface="Spoqa Han Sans Neo Medium" pitchFamily="50" charset="-127"/>
              </a:defRPr>
            </a:lvl1pPr>
          </a:lstStyle>
          <a:p>
            <a:fld id="{CF889655-61CC-4F8D-84CC-E5701B080536}" type="datetimeFigureOut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50" charset="-127"/>
                <a:ea typeface="Spoqa Han Sans Neo Medium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50" charset="-127"/>
                <a:ea typeface="Spoqa Han Sans Neo Medium" pitchFamily="50" charset="-127"/>
              </a:defRPr>
            </a:lvl1pPr>
          </a:lstStyle>
          <a:p>
            <a:fld id="{C9EFD73A-BC82-44D3-815F-D8571A02C9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27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50" charset="-127"/>
        <a:ea typeface="Spoqa Han Sans Neo Medium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50" charset="-127"/>
        <a:ea typeface="Spoqa Han Sans Neo Medium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50" charset="-127"/>
        <a:ea typeface="Spoqa Han Sans Neo Medium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50" charset="-127"/>
        <a:ea typeface="Spoqa Han Sans Neo Medium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50" charset="-127"/>
        <a:ea typeface="Spoqa Han Sans Neo Medium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코로나 팀의 발표를 맡게 된 최예지라고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오늘 저희 조가 발표하게 될 주제는 “코로나 </a:t>
            </a:r>
            <a:r>
              <a:rPr lang="en-US" altLang="ko-KR" dirty="0"/>
              <a:t>19</a:t>
            </a:r>
            <a:r>
              <a:rPr lang="ko-KR" altLang="en-US" dirty="0"/>
              <a:t>가 사이버 범죄에 미친 영향”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3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분석 기간은 코로나가 있기 전인 </a:t>
            </a:r>
            <a:r>
              <a:rPr lang="en-US" altLang="ko-KR" dirty="0"/>
              <a:t>19</a:t>
            </a:r>
            <a:r>
              <a:rPr lang="ko-KR" altLang="en-US" dirty="0"/>
              <a:t>년도와 코로나가 있었던 </a:t>
            </a:r>
            <a:r>
              <a:rPr lang="en-US" altLang="ko-KR" dirty="0"/>
              <a:t>20</a:t>
            </a:r>
            <a:r>
              <a:rPr lang="ko-KR" altLang="en-US" dirty="0"/>
              <a:t>년도로 잡았습니다</a:t>
            </a:r>
            <a:r>
              <a:rPr lang="en-US" altLang="ko-KR" dirty="0"/>
              <a:t>. </a:t>
            </a:r>
            <a:r>
              <a:rPr lang="ko-KR" altLang="en-US" dirty="0"/>
              <a:t>코로나의 영향을 받아 사이버 범죄가 있기까지 그리고 그 범죄가 기사화되기까지</a:t>
            </a:r>
            <a:r>
              <a:rPr lang="en-US" altLang="ko-KR" dirty="0"/>
              <a:t>, </a:t>
            </a:r>
            <a:r>
              <a:rPr lang="ko-KR" altLang="en-US" dirty="0"/>
              <a:t>시간이 어느 정도 필요하다는 생각에 </a:t>
            </a:r>
            <a:r>
              <a:rPr lang="en-US" altLang="ko-KR" dirty="0"/>
              <a:t>20</a:t>
            </a:r>
            <a:r>
              <a:rPr lang="ko-KR" altLang="en-US" dirty="0"/>
              <a:t>년도 하반기인 </a:t>
            </a:r>
            <a:r>
              <a:rPr lang="en-US" altLang="ko-KR" dirty="0"/>
              <a:t>7</a:t>
            </a:r>
            <a:r>
              <a:rPr lang="ko-KR" altLang="en-US" dirty="0"/>
              <a:t>월부터 </a:t>
            </a:r>
            <a:r>
              <a:rPr lang="en-US" altLang="ko-KR" dirty="0"/>
              <a:t>12</a:t>
            </a:r>
            <a:r>
              <a:rPr lang="ko-KR" altLang="en-US" dirty="0" err="1"/>
              <a:t>월까지로</a:t>
            </a:r>
            <a:r>
              <a:rPr lang="ko-KR" altLang="en-US" dirty="0"/>
              <a:t> 기간을 설정했고</a:t>
            </a:r>
            <a:r>
              <a:rPr lang="en-US" altLang="ko-KR" dirty="0"/>
              <a:t>, </a:t>
            </a:r>
            <a:r>
              <a:rPr lang="ko-KR" altLang="en-US" dirty="0"/>
              <a:t>비교대상인 </a:t>
            </a:r>
            <a:r>
              <a:rPr lang="en-US" altLang="ko-KR" dirty="0"/>
              <a:t>19</a:t>
            </a:r>
            <a:r>
              <a:rPr lang="ko-KR" altLang="en-US" dirty="0"/>
              <a:t>년도 또한 하반기로 기간을 설정했습니다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키워드는 경찰청에서 정의한 </a:t>
            </a:r>
            <a:r>
              <a:rPr lang="en-US" altLang="ko-KR" dirty="0"/>
              <a:t>&lt;</a:t>
            </a:r>
            <a:r>
              <a:rPr lang="ko-KR" altLang="en-US" dirty="0"/>
              <a:t>정보통신망 이용 범죄</a:t>
            </a:r>
            <a:r>
              <a:rPr lang="en-US" altLang="ko-KR" dirty="0"/>
              <a:t>&gt;</a:t>
            </a:r>
            <a:r>
              <a:rPr lang="ko-KR" altLang="en-US" dirty="0"/>
              <a:t>를 기준으로 정했습니다</a:t>
            </a:r>
            <a:r>
              <a:rPr lang="en-US" altLang="ko-KR" dirty="0"/>
              <a:t>. </a:t>
            </a:r>
            <a:r>
              <a:rPr lang="ko-KR" altLang="en-US" dirty="0"/>
              <a:t>그렇게 설정된 키워드는 사이버 사기</a:t>
            </a:r>
            <a:r>
              <a:rPr lang="en-US" altLang="ko-KR" dirty="0"/>
              <a:t>, </a:t>
            </a:r>
            <a:r>
              <a:rPr lang="ko-KR" altLang="en-US" dirty="0"/>
              <a:t>사이버 금융범죄</a:t>
            </a:r>
            <a:r>
              <a:rPr lang="en-US" altLang="ko-KR" dirty="0"/>
              <a:t>, </a:t>
            </a:r>
            <a:r>
              <a:rPr lang="ko-KR" altLang="en-US" dirty="0"/>
              <a:t>피싱 피해</a:t>
            </a:r>
            <a:r>
              <a:rPr lang="en-US" altLang="ko-KR" dirty="0"/>
              <a:t>, </a:t>
            </a:r>
            <a:r>
              <a:rPr lang="ko-KR" altLang="en-US" dirty="0"/>
              <a:t>개인정보침해</a:t>
            </a:r>
            <a:r>
              <a:rPr lang="en-US" altLang="ko-KR" dirty="0"/>
              <a:t>, </a:t>
            </a:r>
            <a:r>
              <a:rPr lang="ko-KR" altLang="en-US" dirty="0"/>
              <a:t>스팸 메일</a:t>
            </a:r>
            <a:r>
              <a:rPr lang="en-US" altLang="ko-KR" dirty="0"/>
              <a:t>, </a:t>
            </a:r>
            <a:r>
              <a:rPr lang="ko-KR" altLang="en-US" dirty="0"/>
              <a:t>스팸 문자입니다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수집된 데이터를 바탕으로 세 가지 분석을 막대그래프</a:t>
            </a:r>
            <a:r>
              <a:rPr lang="en-US" altLang="ko-KR" dirty="0"/>
              <a:t>, </a:t>
            </a:r>
            <a:r>
              <a:rPr lang="ko-KR" altLang="en-US" dirty="0"/>
              <a:t>선그래프 그리고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</a:t>
            </a:r>
            <a:r>
              <a:rPr lang="ko-KR" altLang="en-US" dirty="0" err="1"/>
              <a:t>시각화했습니다</a:t>
            </a:r>
            <a:r>
              <a:rPr lang="en-US" altLang="ko-KR" dirty="0"/>
              <a:t>. 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57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코로나 </a:t>
            </a:r>
            <a:r>
              <a:rPr lang="ko-KR" altLang="en-US" dirty="0" err="1"/>
              <a:t>팬데믹</a:t>
            </a:r>
            <a:r>
              <a:rPr lang="ko-KR" altLang="en-US" dirty="0"/>
              <a:t> 전후의 사이버 범죄 기사 수를 비교했습니다</a:t>
            </a:r>
            <a:r>
              <a:rPr lang="en-US" altLang="ko-KR" dirty="0"/>
              <a:t>. </a:t>
            </a:r>
            <a:r>
              <a:rPr lang="ko-KR" altLang="en-US" dirty="0"/>
              <a:t>해당 그래프는 </a:t>
            </a:r>
            <a:r>
              <a:rPr lang="en-US" altLang="ko-KR" dirty="0"/>
              <a:t>19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 하반기의 사이버 범죄 관련 기사 수를 비교한 그래프입니다</a:t>
            </a:r>
            <a:r>
              <a:rPr lang="en-US" altLang="ko-KR" dirty="0"/>
              <a:t>. </a:t>
            </a:r>
            <a:r>
              <a:rPr lang="ko-KR" altLang="en-US" dirty="0"/>
              <a:t>보시는 것과 같이</a:t>
            </a:r>
            <a:r>
              <a:rPr lang="en-US" altLang="ko-KR" dirty="0"/>
              <a:t>, 9</a:t>
            </a:r>
            <a:r>
              <a:rPr lang="ko-KR" altLang="en-US" dirty="0"/>
              <a:t>월과 </a:t>
            </a:r>
            <a:r>
              <a:rPr lang="en-US" altLang="ko-KR" dirty="0"/>
              <a:t>11</a:t>
            </a:r>
            <a:r>
              <a:rPr lang="ko-KR" altLang="en-US" dirty="0"/>
              <a:t>월이 다른 월에 비해 </a:t>
            </a:r>
            <a:r>
              <a:rPr lang="en-US" altLang="ko-KR" dirty="0"/>
              <a:t>19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년도의 차이가 크다는 것을 알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원인을 분석해본 결과</a:t>
            </a:r>
            <a:r>
              <a:rPr lang="en-US" altLang="ko-KR" dirty="0"/>
              <a:t>, 9</a:t>
            </a:r>
            <a:r>
              <a:rPr lang="ko-KR" altLang="en-US" dirty="0"/>
              <a:t>월의 경우</a:t>
            </a:r>
            <a:r>
              <a:rPr lang="en-US" altLang="ko-KR" dirty="0"/>
              <a:t>, 8</a:t>
            </a:r>
            <a:r>
              <a:rPr lang="ko-KR" altLang="en-US" dirty="0"/>
              <a:t>월의 거리두기 단계 격상의 영향이 있었던 것으로 보입니다</a:t>
            </a:r>
            <a:r>
              <a:rPr lang="en-US" altLang="ko-KR" dirty="0"/>
              <a:t>. </a:t>
            </a:r>
            <a:r>
              <a:rPr lang="ko-KR" altLang="en-US" dirty="0"/>
              <a:t>이때 클럽</a:t>
            </a:r>
            <a:r>
              <a:rPr lang="en-US" altLang="ko-KR" dirty="0"/>
              <a:t>, </a:t>
            </a:r>
            <a:r>
              <a:rPr lang="ko-KR" altLang="en-US" dirty="0"/>
              <a:t>노래방</a:t>
            </a:r>
            <a:r>
              <a:rPr lang="en-US" altLang="ko-KR" dirty="0"/>
              <a:t>, </a:t>
            </a:r>
            <a:r>
              <a:rPr lang="ko-KR" altLang="en-US" dirty="0"/>
              <a:t>뷔페</a:t>
            </a:r>
            <a:r>
              <a:rPr lang="en-US" altLang="ko-KR" dirty="0"/>
              <a:t>, PC</a:t>
            </a:r>
            <a:r>
              <a:rPr lang="ko-KR" altLang="en-US" dirty="0"/>
              <a:t>방 등 여러 시설에 집합 금지 조치가 시행되었습니다</a:t>
            </a:r>
            <a:r>
              <a:rPr lang="en-US" altLang="ko-KR" dirty="0"/>
              <a:t>. </a:t>
            </a:r>
            <a:r>
              <a:rPr lang="ko-KR" altLang="en-US" dirty="0"/>
              <a:t>그로 인해 소상공인들은 막대한 경제적 난황을 겪었고 이는 </a:t>
            </a:r>
            <a:r>
              <a:rPr lang="en-US" altLang="ko-KR" dirty="0"/>
              <a:t>9</a:t>
            </a:r>
            <a:r>
              <a:rPr lang="ko-KR" altLang="en-US" dirty="0"/>
              <a:t>월의 사이버 범죄 증가에 영향을 주었을 것이라고 생각합니다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이런 상황에서 맞이한 </a:t>
            </a:r>
            <a:r>
              <a:rPr lang="en-US" altLang="ko-KR" dirty="0"/>
              <a:t>9</a:t>
            </a:r>
            <a:r>
              <a:rPr lang="ko-KR" altLang="en-US" dirty="0"/>
              <a:t>월의 추석 연휴는 범죄자들이 범행하기에 적절한 기회가 되었을 것으로 보입니다</a:t>
            </a:r>
            <a:r>
              <a:rPr lang="en-US" altLang="ko-KR" dirty="0"/>
              <a:t>. 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43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이창무의</a:t>
            </a:r>
            <a:r>
              <a:rPr lang="ko-KR" altLang="en-US" dirty="0"/>
              <a:t> 박수이론에 따르면</a:t>
            </a:r>
            <a:r>
              <a:rPr lang="en-US" altLang="ko-KR" dirty="0"/>
              <a:t>, </a:t>
            </a:r>
            <a:r>
              <a:rPr lang="ko-KR" altLang="en-US" dirty="0"/>
              <a:t>박수도 손뼉이 맞아야 칠 수 있듯</a:t>
            </a:r>
            <a:r>
              <a:rPr lang="en-US" altLang="ko-KR" dirty="0"/>
              <a:t>, </a:t>
            </a:r>
            <a:r>
              <a:rPr lang="ko-KR" altLang="en-US" dirty="0"/>
              <a:t>범죄도 동기와 기회가 모두 있어야 일어난다고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9</a:t>
            </a:r>
            <a:r>
              <a:rPr lang="ko-KR" altLang="en-US" dirty="0"/>
              <a:t>월의 범죄 증가는 경제 악화로 생긴 범죄의 동기와 추석 연휴라는 기회가 맞아 떨어지면서 생긴 현상으로 볼 수 있습니다</a:t>
            </a:r>
            <a:r>
              <a:rPr lang="en-US" altLang="ko-KR" dirty="0"/>
              <a:t>. 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FD73A-BC82-44D3-815F-D8571A02C9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921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다음 </a:t>
            </a:r>
            <a:r>
              <a:rPr lang="en-US" altLang="ko-KR" dirty="0"/>
              <a:t>11</a:t>
            </a:r>
            <a:r>
              <a:rPr lang="ko-KR" altLang="en-US" dirty="0"/>
              <a:t>월의 경우</a:t>
            </a:r>
            <a:r>
              <a:rPr lang="en-US" altLang="ko-KR" dirty="0"/>
              <a:t>, </a:t>
            </a:r>
            <a:r>
              <a:rPr lang="ko-KR" altLang="en-US" dirty="0"/>
              <a:t>집중방역기간을 지나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12</a:t>
            </a:r>
            <a:r>
              <a:rPr lang="ko-KR" altLang="en-US" dirty="0"/>
              <a:t>일부터 거리두기 </a:t>
            </a:r>
            <a:r>
              <a:rPr lang="en-US" altLang="ko-KR" dirty="0"/>
              <a:t>1</a:t>
            </a:r>
            <a:r>
              <a:rPr lang="ko-KR" altLang="en-US" dirty="0"/>
              <a:t>단계로 다시 완화되었지만</a:t>
            </a:r>
            <a:r>
              <a:rPr lang="en-US" altLang="ko-KR" dirty="0"/>
              <a:t>, </a:t>
            </a:r>
            <a:r>
              <a:rPr lang="ko-KR" altLang="en-US" dirty="0"/>
              <a:t>곧 다시 </a:t>
            </a:r>
            <a:r>
              <a:rPr lang="en-US" altLang="ko-KR" dirty="0"/>
              <a:t>1.5</a:t>
            </a:r>
            <a:r>
              <a:rPr lang="ko-KR" altLang="en-US" dirty="0"/>
              <a:t>단계로 올라갔습니다</a:t>
            </a:r>
            <a:r>
              <a:rPr lang="en-US" altLang="ko-KR" dirty="0"/>
              <a:t>. </a:t>
            </a:r>
            <a:r>
              <a:rPr lang="ko-KR" altLang="en-US" dirty="0"/>
              <a:t>그러면서 출입명부 필수인 가게의 범위가 늘어났는데</a:t>
            </a:r>
            <a:r>
              <a:rPr lang="en-US" altLang="ko-KR" dirty="0"/>
              <a:t>, </a:t>
            </a:r>
            <a:r>
              <a:rPr lang="ko-KR" altLang="en-US" dirty="0"/>
              <a:t>이와 관련하여 개인정보 유출 관련 범죄가 늘어났고 그에 따라 사이버 범죄 </a:t>
            </a:r>
            <a:r>
              <a:rPr lang="ko-KR" altLang="en-US" dirty="0" err="1"/>
              <a:t>피해량이</a:t>
            </a:r>
            <a:r>
              <a:rPr lang="ko-KR" altLang="en-US" dirty="0"/>
              <a:t> 증가한 것으로 보입니다</a:t>
            </a:r>
            <a:r>
              <a:rPr lang="en-US" altLang="ko-KR" dirty="0"/>
              <a:t>. 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1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코로나 </a:t>
            </a:r>
            <a:r>
              <a:rPr lang="ko-KR" altLang="en-US" dirty="0" err="1"/>
              <a:t>확진자</a:t>
            </a:r>
            <a:r>
              <a:rPr lang="ko-KR" altLang="en-US" dirty="0"/>
              <a:t> 수와 사이버 범죄 기사 수를 월별로 시각화한 그래프입니다</a:t>
            </a:r>
            <a:r>
              <a:rPr lang="en-US" altLang="ko-KR" dirty="0"/>
              <a:t>. </a:t>
            </a:r>
            <a:r>
              <a:rPr lang="ko-KR" altLang="en-US" dirty="0"/>
              <a:t>파란 선그래프가 </a:t>
            </a:r>
            <a:r>
              <a:rPr lang="ko-KR" altLang="en-US" dirty="0" err="1"/>
              <a:t>확진자</a:t>
            </a:r>
            <a:r>
              <a:rPr lang="ko-KR" altLang="en-US" dirty="0"/>
              <a:t> 수를 나타내고</a:t>
            </a:r>
            <a:r>
              <a:rPr lang="en-US" altLang="ko-KR" dirty="0"/>
              <a:t>, </a:t>
            </a:r>
            <a:r>
              <a:rPr lang="ko-KR" altLang="en-US" dirty="0"/>
              <a:t>빨간 막대 그래프가 기사 수를 나타내고 있습니다</a:t>
            </a:r>
            <a:r>
              <a:rPr lang="en-US" altLang="ko-KR" dirty="0"/>
              <a:t>. </a:t>
            </a:r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/>
              <a:t>코로나와 </a:t>
            </a:r>
            <a:r>
              <a:rPr lang="ko-KR" altLang="en-US" dirty="0" err="1"/>
              <a:t>확진자</a:t>
            </a:r>
            <a:r>
              <a:rPr lang="ko-KR" altLang="en-US" dirty="0"/>
              <a:t> 수는 눈에 띄는 관련성을 가지고 있지 않았습니다</a:t>
            </a:r>
            <a:r>
              <a:rPr lang="en-US" altLang="ko-KR" dirty="0"/>
              <a:t>. </a:t>
            </a:r>
            <a:r>
              <a:rPr lang="ko-KR" altLang="en-US" dirty="0"/>
              <a:t>이와 관련하여 생각해본 원인의 첫번째로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 err="1"/>
              <a:t>웹크롤링의</a:t>
            </a:r>
            <a:r>
              <a:rPr lang="ko-KR" altLang="en-US" dirty="0"/>
              <a:t> 한계가 있습니다</a:t>
            </a:r>
            <a:r>
              <a:rPr lang="en-US" altLang="ko-KR" dirty="0"/>
              <a:t>. </a:t>
            </a:r>
            <a:r>
              <a:rPr lang="ko-KR" altLang="en-US" dirty="0"/>
              <a:t>저희가 키워드를 정해서 검색을 했음에도 불구하고</a:t>
            </a:r>
            <a:r>
              <a:rPr lang="en-US" altLang="ko-KR" dirty="0"/>
              <a:t>, </a:t>
            </a:r>
            <a:r>
              <a:rPr lang="ko-KR" altLang="en-US" dirty="0"/>
              <a:t>범죄와는 연관성이 없는 기사가 함께 </a:t>
            </a:r>
            <a:r>
              <a:rPr lang="ko-KR" altLang="en-US" dirty="0" err="1"/>
              <a:t>크롤링되서</a:t>
            </a:r>
            <a:r>
              <a:rPr lang="ko-KR" altLang="en-US" dirty="0"/>
              <a:t> 분석 결과에 영향을 줄 수 있기 때문입니다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두번째로는 코로나와 범죄율이 연관이 있다고 하더라도</a:t>
            </a:r>
            <a:r>
              <a:rPr lang="en-US" altLang="ko-KR" dirty="0"/>
              <a:t>, </a:t>
            </a:r>
            <a:r>
              <a:rPr lang="ko-KR" altLang="en-US" dirty="0"/>
              <a:t>기사화되기까지 시간이 필요하기 때문에 월별 시각화 상으로는 연관이 떨어질 수 있다는 한계가 있습니다</a:t>
            </a:r>
            <a:r>
              <a:rPr lang="en-US" altLang="ko-KR" dirty="0"/>
              <a:t>. 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32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19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년도의 사이버 범죄 기사에 대한 키워드를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시각화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둘의 차이가 보이시나요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19</a:t>
            </a:r>
            <a:r>
              <a:rPr lang="ko-KR" altLang="en-US" dirty="0"/>
              <a:t>년도와 비교해 </a:t>
            </a:r>
            <a:r>
              <a:rPr lang="en-US" altLang="ko-KR" dirty="0"/>
              <a:t>20</a:t>
            </a:r>
            <a:r>
              <a:rPr lang="ko-KR" altLang="en-US" dirty="0"/>
              <a:t>년도에 눈에 띄게 증가한 키워드들을 정리해봤습니다</a:t>
            </a:r>
            <a:r>
              <a:rPr lang="en-US" altLang="ko-KR" dirty="0"/>
              <a:t>. /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5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첫번째는 “</a:t>
            </a:r>
            <a:r>
              <a:rPr lang="ko-KR" altLang="en-US" dirty="0" err="1"/>
              <a:t>코로나”입니다</a:t>
            </a:r>
            <a:r>
              <a:rPr lang="en-US" altLang="ko-KR" dirty="0"/>
              <a:t>. </a:t>
            </a:r>
            <a:r>
              <a:rPr lang="ko-KR" altLang="en-US" dirty="0"/>
              <a:t>코로나는 </a:t>
            </a:r>
            <a:r>
              <a:rPr lang="en-US" altLang="ko-KR" dirty="0"/>
              <a:t>19</a:t>
            </a:r>
            <a:r>
              <a:rPr lang="ko-KR" altLang="en-US" dirty="0"/>
              <a:t>년도에 존재하지 않았으므로 당연하다고 생각이 됩니다</a:t>
            </a:r>
            <a:r>
              <a:rPr lang="en-US" altLang="ko-KR" dirty="0"/>
              <a:t>. </a:t>
            </a:r>
            <a:r>
              <a:rPr lang="ko-KR" altLang="en-US" dirty="0"/>
              <a:t>눈에 띄는 점은 ‘</a:t>
            </a:r>
            <a:r>
              <a:rPr lang="ko-KR" altLang="en-US" dirty="0" err="1"/>
              <a:t>코로나’라는</a:t>
            </a:r>
            <a:r>
              <a:rPr lang="ko-KR" altLang="en-US" dirty="0"/>
              <a:t> 키워드가 </a:t>
            </a:r>
            <a:r>
              <a:rPr lang="ko-KR" altLang="en-US" dirty="0" err="1"/>
              <a:t>크롤링</a:t>
            </a:r>
            <a:r>
              <a:rPr lang="ko-KR" altLang="en-US" dirty="0"/>
              <a:t> 수로 순위를 세웠을 때</a:t>
            </a:r>
            <a:r>
              <a:rPr lang="en-US" altLang="ko-KR" dirty="0"/>
              <a:t>, 20</a:t>
            </a:r>
            <a:r>
              <a:rPr lang="ko-KR" altLang="en-US" dirty="0"/>
              <a:t>등으로 꽤 높은 순위를 차지했습니다</a:t>
            </a:r>
            <a:r>
              <a:rPr lang="en-US" altLang="ko-KR" dirty="0"/>
              <a:t>. </a:t>
            </a:r>
            <a:r>
              <a:rPr lang="ko-KR" altLang="en-US" dirty="0"/>
              <a:t>이는 코로나</a:t>
            </a:r>
            <a:r>
              <a:rPr lang="en-US" altLang="ko-KR" dirty="0"/>
              <a:t>19 </a:t>
            </a:r>
            <a:r>
              <a:rPr lang="ko-KR" altLang="en-US" dirty="0"/>
              <a:t>확산으로 인한 </a:t>
            </a:r>
            <a:r>
              <a:rPr lang="en-US" altLang="ko-KR" dirty="0"/>
              <a:t>PC, </a:t>
            </a:r>
            <a:r>
              <a:rPr lang="ko-KR" altLang="en-US" dirty="0"/>
              <a:t>스마트폰 </a:t>
            </a:r>
            <a:r>
              <a:rPr lang="ko-KR" altLang="en-US" dirty="0" err="1"/>
              <a:t>이용량의</a:t>
            </a:r>
            <a:r>
              <a:rPr lang="ko-KR" altLang="en-US" dirty="0"/>
              <a:t> 증가가 사이버 범죄에 영향을 주었기 때문이라고 생각합니다</a:t>
            </a:r>
            <a:r>
              <a:rPr lang="en-US" altLang="ko-KR" dirty="0"/>
              <a:t>. 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34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“</a:t>
            </a:r>
            <a:r>
              <a:rPr lang="ko-KR" altLang="en-US" dirty="0" err="1"/>
              <a:t>카카오”와</a:t>
            </a:r>
            <a:r>
              <a:rPr lang="ko-KR" altLang="en-US" dirty="0"/>
              <a:t> “메신저” 입니다</a:t>
            </a:r>
            <a:r>
              <a:rPr lang="en-US" altLang="ko-KR" dirty="0"/>
              <a:t>. </a:t>
            </a:r>
            <a:r>
              <a:rPr lang="ko-KR" altLang="en-US" dirty="0"/>
              <a:t>두 키워드 모두 </a:t>
            </a:r>
            <a:r>
              <a:rPr lang="en-US" altLang="ko-KR" dirty="0"/>
              <a:t>19</a:t>
            </a:r>
            <a:r>
              <a:rPr lang="ko-KR" altLang="en-US" dirty="0"/>
              <a:t>년도에는 보이지 않았지만 </a:t>
            </a:r>
            <a:r>
              <a:rPr lang="en-US" altLang="ko-KR" dirty="0"/>
              <a:t>20</a:t>
            </a:r>
            <a:r>
              <a:rPr lang="ko-KR" altLang="en-US" dirty="0"/>
              <a:t>년도에 생긴 키워드였습니다</a:t>
            </a:r>
            <a:r>
              <a:rPr lang="en-US" altLang="ko-KR" dirty="0"/>
              <a:t>. </a:t>
            </a:r>
            <a:r>
              <a:rPr lang="ko-KR" altLang="en-US" dirty="0"/>
              <a:t>이는 발표 초반에 언급했던 메신저를 이용한 범죄의 증가를 보여주고 있습니다</a:t>
            </a:r>
            <a:r>
              <a:rPr lang="en-US" altLang="ko-KR" dirty="0"/>
              <a:t>. 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81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세번째는 </a:t>
            </a:r>
            <a:r>
              <a:rPr lang="en-US" altLang="ko-KR" dirty="0"/>
              <a:t>AI </a:t>
            </a:r>
            <a:r>
              <a:rPr lang="ko-KR" altLang="en-US" dirty="0"/>
              <a:t>입니다</a:t>
            </a:r>
            <a:r>
              <a:rPr lang="en-US" altLang="ko-KR" dirty="0"/>
              <a:t>. AI </a:t>
            </a:r>
            <a:r>
              <a:rPr lang="ko-KR" altLang="en-US" dirty="0"/>
              <a:t>기술이 발전하면서 문자 피싱을 넘어 </a:t>
            </a:r>
            <a:r>
              <a:rPr lang="en-US" altLang="ko-KR" dirty="0"/>
              <a:t>AI</a:t>
            </a:r>
            <a:r>
              <a:rPr lang="ko-KR" altLang="en-US" dirty="0"/>
              <a:t>를 이용한 피싱</a:t>
            </a:r>
            <a:r>
              <a:rPr lang="en-US" altLang="ko-KR" dirty="0"/>
              <a:t>, </a:t>
            </a:r>
            <a:r>
              <a:rPr lang="ko-KR" altLang="en-US" dirty="0"/>
              <a:t>일명 딥 페이크 피싱이 늘어나는 추세로</a:t>
            </a:r>
            <a:r>
              <a:rPr lang="en-US" altLang="ko-KR" dirty="0"/>
              <a:t>, </a:t>
            </a:r>
            <a:r>
              <a:rPr lang="ko-KR" altLang="en-US" dirty="0"/>
              <a:t>이 때문에 해당 키워드가 나온 것으로 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요즘에는 은행에서 </a:t>
            </a:r>
            <a:r>
              <a:rPr lang="en-US" altLang="ko-KR" dirty="0"/>
              <a:t>AI </a:t>
            </a:r>
            <a:r>
              <a:rPr lang="ko-KR" altLang="en-US" dirty="0"/>
              <a:t>피싱에 맞서 </a:t>
            </a:r>
            <a:r>
              <a:rPr lang="en-US" altLang="ko-KR" dirty="0"/>
              <a:t>AI</a:t>
            </a:r>
            <a:r>
              <a:rPr lang="ko-KR" altLang="en-US" dirty="0"/>
              <a:t>피싱 예방 시스템을 만들고 있다고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75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“</a:t>
            </a:r>
            <a:r>
              <a:rPr lang="ko-KR" altLang="en-US" dirty="0" err="1"/>
              <a:t>개인정보”입니다</a:t>
            </a:r>
            <a:r>
              <a:rPr lang="en-US" altLang="ko-KR" dirty="0"/>
              <a:t>. </a:t>
            </a:r>
            <a:r>
              <a:rPr lang="ko-KR" altLang="en-US" dirty="0"/>
              <a:t>저희가 뽑은 키워드 중 가장 자체 </a:t>
            </a:r>
            <a:r>
              <a:rPr lang="ko-KR" altLang="en-US" dirty="0" err="1"/>
              <a:t>크롤링</a:t>
            </a:r>
            <a:r>
              <a:rPr lang="ko-KR" altLang="en-US" dirty="0"/>
              <a:t> 수와 </a:t>
            </a:r>
            <a:r>
              <a:rPr lang="en-US" altLang="ko-KR" dirty="0"/>
              <a:t>19</a:t>
            </a:r>
            <a:r>
              <a:rPr lang="ko-KR" altLang="en-US" dirty="0"/>
              <a:t>년도와 비교 했을 때의 </a:t>
            </a:r>
            <a:r>
              <a:rPr lang="ko-KR" altLang="en-US" dirty="0" err="1"/>
              <a:t>크롤링</a:t>
            </a:r>
            <a:r>
              <a:rPr lang="ko-KR" altLang="en-US" dirty="0"/>
              <a:t> 증가 수가 많았던 키워드입니다</a:t>
            </a:r>
            <a:r>
              <a:rPr lang="en-US" altLang="ko-KR" dirty="0"/>
              <a:t>. </a:t>
            </a:r>
            <a:r>
              <a:rPr lang="ko-KR" altLang="en-US" dirty="0"/>
              <a:t>이는 식당</a:t>
            </a:r>
            <a:r>
              <a:rPr lang="en-US" altLang="ko-KR" dirty="0"/>
              <a:t>, </a:t>
            </a:r>
            <a:r>
              <a:rPr lang="ko-KR" altLang="en-US" dirty="0"/>
              <a:t>카페의 출입명부 작성으로 개인정보 유출량이 증가하였고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서비스가 많아지면서 개인정보를 온라인에 저장하거나</a:t>
            </a:r>
            <a:r>
              <a:rPr lang="en-US" altLang="ko-KR" dirty="0"/>
              <a:t>, </a:t>
            </a:r>
            <a:r>
              <a:rPr lang="ko-KR" altLang="en-US" dirty="0"/>
              <a:t>온라인을 통해 제 삼자에게 공개하는 일이 많아지면서 개인정보 관련 범죄가 많아진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21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이런 문자</a:t>
            </a:r>
            <a:r>
              <a:rPr lang="en-US" altLang="ko-KR" dirty="0"/>
              <a:t>,</a:t>
            </a:r>
            <a:r>
              <a:rPr lang="ko-KR" altLang="en-US" dirty="0"/>
              <a:t> 받아 보신 적</a:t>
            </a:r>
            <a:r>
              <a:rPr lang="en-US" altLang="ko-KR" dirty="0"/>
              <a:t> </a:t>
            </a:r>
            <a:r>
              <a:rPr lang="ko-KR" altLang="en-US" dirty="0" err="1"/>
              <a:t>있으신가요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아직 결혼도 안 했는데</a:t>
            </a:r>
            <a:r>
              <a:rPr lang="en-US" altLang="ko-KR" dirty="0"/>
              <a:t>, </a:t>
            </a:r>
            <a:r>
              <a:rPr lang="ko-KR" altLang="en-US" dirty="0"/>
              <a:t>자녀도 없는데</a:t>
            </a:r>
            <a:r>
              <a:rPr lang="en-US" altLang="ko-KR" dirty="0"/>
              <a:t>, </a:t>
            </a:r>
            <a:r>
              <a:rPr lang="ko-KR" altLang="en-US" dirty="0"/>
              <a:t>자녀에게 송금이나 문화상품권 구매를 부탁 받는다면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한편으로 웃기기도 하고</a:t>
            </a:r>
            <a:r>
              <a:rPr lang="en-US" altLang="ko-KR" dirty="0"/>
              <a:t>, </a:t>
            </a:r>
            <a:r>
              <a:rPr lang="ko-KR" altLang="en-US" dirty="0"/>
              <a:t>또 한편으로 우리 부모님이 이런 피싱에 당할 수 있단 생각에 섬뜩한 기분이 들기도 할 것입니다</a:t>
            </a:r>
            <a:r>
              <a:rPr lang="en-US" altLang="ko-KR" dirty="0"/>
              <a:t>. 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5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발표를 결론과 함께 마무리 지어보려고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코로나</a:t>
            </a:r>
            <a:r>
              <a:rPr lang="en-US" altLang="ko-KR" dirty="0"/>
              <a:t>19</a:t>
            </a:r>
            <a:r>
              <a:rPr lang="ko-KR" altLang="en-US" dirty="0"/>
              <a:t>와 사이버범죄 간의 연관성에 대해 분석해본 결과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시대로 오면서 사이버 범죄가 증가한 것은 확실히 맞다는 것을 알게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원인으로 </a:t>
            </a:r>
            <a:r>
              <a:rPr lang="ko-KR" altLang="en-US" dirty="0" err="1"/>
              <a:t>비대면</a:t>
            </a:r>
            <a:r>
              <a:rPr lang="ko-KR" altLang="en-US" dirty="0"/>
              <a:t> 기술의 급격한 발전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서비스의 증가 등이 있었지만</a:t>
            </a:r>
            <a:r>
              <a:rPr lang="en-US" altLang="ko-KR" dirty="0"/>
              <a:t>, </a:t>
            </a:r>
            <a:r>
              <a:rPr lang="ko-KR" altLang="en-US" dirty="0"/>
              <a:t>이를 단순하게 코로나 </a:t>
            </a:r>
            <a:r>
              <a:rPr lang="ko-KR" altLang="en-US" dirty="0" err="1"/>
              <a:t>확진자</a:t>
            </a:r>
            <a:r>
              <a:rPr lang="ko-KR" altLang="en-US" dirty="0"/>
              <a:t> 수와 </a:t>
            </a:r>
            <a:r>
              <a:rPr lang="ko-KR" altLang="en-US" dirty="0" err="1"/>
              <a:t>연관지어</a:t>
            </a:r>
            <a:r>
              <a:rPr lang="ko-KR" altLang="en-US" dirty="0"/>
              <a:t> 분석하기에는 어려움이 있다는 것도 알게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워드클라우드</a:t>
            </a:r>
            <a:r>
              <a:rPr lang="ko-KR" altLang="en-US" dirty="0"/>
              <a:t> 분석 결과</a:t>
            </a:r>
            <a:r>
              <a:rPr lang="en-US" altLang="ko-KR" dirty="0"/>
              <a:t>, </a:t>
            </a:r>
            <a:r>
              <a:rPr lang="ko-KR" altLang="en-US" dirty="0"/>
              <a:t>코로나</a:t>
            </a:r>
            <a:r>
              <a:rPr lang="en-US" altLang="ko-KR" dirty="0"/>
              <a:t>, </a:t>
            </a:r>
            <a:r>
              <a:rPr lang="ko-KR" altLang="en-US" dirty="0"/>
              <a:t>메신저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/>
              <a:t>, AI, </a:t>
            </a:r>
            <a:r>
              <a:rPr lang="ko-KR" altLang="en-US" dirty="0"/>
              <a:t>개인정보라는 키워드가 눈에 띄었고</a:t>
            </a:r>
            <a:r>
              <a:rPr lang="en-US" altLang="ko-KR" dirty="0"/>
              <a:t>, </a:t>
            </a:r>
            <a:r>
              <a:rPr lang="ko-KR" altLang="en-US" dirty="0"/>
              <a:t>이러한 키워드들이 어떠한 의미를 갖고 있는지에 대해 알아보았습니다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아쉬웠던 점도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저희가 처음 의도했던 대로 경찰청의 공식적 집계 데이터가 있었다면</a:t>
            </a:r>
            <a:r>
              <a:rPr lang="en-US" altLang="ko-KR" dirty="0"/>
              <a:t>, </a:t>
            </a:r>
            <a:r>
              <a:rPr lang="ko-KR" altLang="en-US" dirty="0"/>
              <a:t>뉴스 기사를 이용한 </a:t>
            </a:r>
            <a:r>
              <a:rPr lang="ko-KR" altLang="en-US" dirty="0" err="1"/>
              <a:t>크롤링</a:t>
            </a:r>
            <a:r>
              <a:rPr lang="ko-KR" altLang="en-US" dirty="0"/>
              <a:t> 방식보다 더 정확한 분석을 할 수 있지 않았을까 하는 점이었습니다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56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발표를 결론과 함께 마무리 지어보려고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코로나</a:t>
            </a:r>
            <a:r>
              <a:rPr lang="en-US" altLang="ko-KR" dirty="0"/>
              <a:t>19</a:t>
            </a:r>
            <a:r>
              <a:rPr lang="ko-KR" altLang="en-US" dirty="0"/>
              <a:t>와 사이버범죄 간의 연관성에 대해 분석해본 결과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시대로 오면서 사이버 범죄가 증가한 것은 확실히 맞다는 것을 알게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원인으로 </a:t>
            </a:r>
            <a:r>
              <a:rPr lang="ko-KR" altLang="en-US" dirty="0" err="1"/>
              <a:t>비대면</a:t>
            </a:r>
            <a:r>
              <a:rPr lang="ko-KR" altLang="en-US" dirty="0"/>
              <a:t> 기술의 급격한 발전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서비스의 증가 등이 있었지만</a:t>
            </a:r>
            <a:r>
              <a:rPr lang="en-US" altLang="ko-KR" dirty="0"/>
              <a:t>, </a:t>
            </a:r>
            <a:r>
              <a:rPr lang="ko-KR" altLang="en-US" dirty="0"/>
              <a:t>이를 단순하게 코로나 </a:t>
            </a:r>
            <a:r>
              <a:rPr lang="ko-KR" altLang="en-US" dirty="0" err="1"/>
              <a:t>확진자</a:t>
            </a:r>
            <a:r>
              <a:rPr lang="ko-KR" altLang="en-US" dirty="0"/>
              <a:t> 수와 </a:t>
            </a:r>
            <a:r>
              <a:rPr lang="ko-KR" altLang="en-US" dirty="0" err="1"/>
              <a:t>연관지어</a:t>
            </a:r>
            <a:r>
              <a:rPr lang="ko-KR" altLang="en-US" dirty="0"/>
              <a:t> 분석하기에는 어려움이 있다는 것도 알게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워드클라우드</a:t>
            </a:r>
            <a:r>
              <a:rPr lang="ko-KR" altLang="en-US" dirty="0"/>
              <a:t> 분석 결과</a:t>
            </a:r>
            <a:r>
              <a:rPr lang="en-US" altLang="ko-KR" dirty="0"/>
              <a:t>, </a:t>
            </a:r>
            <a:r>
              <a:rPr lang="ko-KR" altLang="en-US" dirty="0"/>
              <a:t>코로나</a:t>
            </a:r>
            <a:r>
              <a:rPr lang="en-US" altLang="ko-KR" dirty="0"/>
              <a:t>, </a:t>
            </a:r>
            <a:r>
              <a:rPr lang="ko-KR" altLang="en-US" dirty="0"/>
              <a:t>메신저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/>
              <a:t>, AI, </a:t>
            </a:r>
            <a:r>
              <a:rPr lang="ko-KR" altLang="en-US" dirty="0"/>
              <a:t>개인정보라는 키워드가 눈에 띄었고</a:t>
            </a:r>
            <a:r>
              <a:rPr lang="en-US" altLang="ko-KR" dirty="0"/>
              <a:t>, </a:t>
            </a:r>
            <a:r>
              <a:rPr lang="ko-KR" altLang="en-US" dirty="0"/>
              <a:t>이러한 키워드들이 어떠한 의미를 갖고 있는지에 대해 알아보았습니다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아쉬웠던 점도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저희가 처음 의도했던 대로 경찰청의 공식적 집계 데이터가 있었다면</a:t>
            </a:r>
            <a:r>
              <a:rPr lang="en-US" altLang="ko-KR" dirty="0"/>
              <a:t>, </a:t>
            </a:r>
            <a:r>
              <a:rPr lang="ko-KR" altLang="en-US" dirty="0"/>
              <a:t>뉴스 기사를 이용한 </a:t>
            </a:r>
            <a:r>
              <a:rPr lang="ko-KR" altLang="en-US" dirty="0" err="1"/>
              <a:t>크롤링</a:t>
            </a:r>
            <a:r>
              <a:rPr lang="ko-KR" altLang="en-US" dirty="0"/>
              <a:t> 방식보다 더 정확한 분석을 할 수 있지 않았을까 하는 점이었습니다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28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발표는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 </a:t>
            </a:r>
            <a:r>
              <a:rPr lang="ko-KR" altLang="en-US" dirty="0"/>
              <a:t>긴 발표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 </a:t>
            </a:r>
            <a:r>
              <a:rPr lang="ko-KR" altLang="en-US" dirty="0"/>
              <a:t>혹시 질문이 있으신 분은 편하게 질문해주시면 감사하겠습니다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89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전에 “여보세요</a:t>
            </a:r>
            <a:r>
              <a:rPr lang="en-US" altLang="ko-KR" dirty="0"/>
              <a:t>~” </a:t>
            </a:r>
            <a:r>
              <a:rPr lang="ko-KR" altLang="en-US" dirty="0"/>
              <a:t>하면서 개그 콘서트에서 보이스피싱을 소재로 했던 코너가 있었는데 기억하시나요</a:t>
            </a:r>
            <a:r>
              <a:rPr lang="en-US" altLang="ko-KR" dirty="0"/>
              <a:t>? </a:t>
            </a:r>
            <a:r>
              <a:rPr lang="ko-KR" altLang="en-US" dirty="0"/>
              <a:t>이제는 추억이 되었지만</a:t>
            </a:r>
            <a:r>
              <a:rPr lang="en-US" altLang="ko-KR" dirty="0"/>
              <a:t>, </a:t>
            </a:r>
            <a:r>
              <a:rPr lang="ko-KR" altLang="en-US" dirty="0"/>
              <a:t>만약 개그콘서트가 부활해 사이버 범죄를 소재로 코너를 만든다면</a:t>
            </a:r>
            <a:r>
              <a:rPr lang="en-US" altLang="ko-KR" dirty="0"/>
              <a:t>, </a:t>
            </a:r>
            <a:r>
              <a:rPr lang="ko-KR" altLang="en-US" dirty="0"/>
              <a:t>전처럼 보이스피싱을 소재로 만들까요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아마 제 생각엔 전화기가 아닌 스마트폰이나 노트북으로 문자나 </a:t>
            </a:r>
            <a:r>
              <a:rPr lang="en-US" altLang="ko-KR" dirty="0"/>
              <a:t>SNS </a:t>
            </a:r>
            <a:r>
              <a:rPr lang="ko-KR" altLang="en-US" dirty="0"/>
              <a:t>피싱을 하지 않았을까 싶습니다</a:t>
            </a:r>
            <a:r>
              <a:rPr lang="en-US" altLang="ko-KR" dirty="0"/>
              <a:t>. </a:t>
            </a:r>
            <a:r>
              <a:rPr lang="ko-KR" altLang="en-US" dirty="0"/>
              <a:t>기술이 발전함에 따라 우리의 생활은 디지털화 되었고 </a:t>
            </a:r>
            <a:r>
              <a:rPr lang="ko-KR" altLang="en-US" dirty="0" err="1"/>
              <a:t>편리해졌습니다</a:t>
            </a:r>
            <a:r>
              <a:rPr lang="en-US" altLang="ko-KR" dirty="0"/>
              <a:t>. </a:t>
            </a:r>
            <a:r>
              <a:rPr lang="ko-KR" altLang="en-US" dirty="0"/>
              <a:t>그러나 또 다른 한편으로는 그만큼 사이버 범죄의 종류가 늘어난 것도 불편한 진실입니다</a:t>
            </a:r>
            <a:r>
              <a:rPr lang="en-US" altLang="ko-KR" dirty="0"/>
              <a:t>. </a:t>
            </a:r>
            <a:r>
              <a:rPr lang="ko-KR" altLang="en-US" dirty="0"/>
              <a:t>코로나가 기술의 발전을 </a:t>
            </a:r>
            <a:r>
              <a:rPr lang="ko-KR" altLang="en-US" dirty="0" err="1"/>
              <a:t>가속화시켰다는</a:t>
            </a:r>
            <a:r>
              <a:rPr lang="ko-KR" altLang="en-US" dirty="0"/>
              <a:t> 것</a:t>
            </a:r>
            <a:r>
              <a:rPr lang="en-US" altLang="ko-KR" dirty="0"/>
              <a:t>, </a:t>
            </a:r>
            <a:r>
              <a:rPr lang="ko-KR" altLang="en-US" dirty="0"/>
              <a:t>여러분들도 실감하실 것입니다</a:t>
            </a:r>
            <a:r>
              <a:rPr lang="en-US" altLang="ko-KR" dirty="0"/>
              <a:t>. </a:t>
            </a:r>
            <a:r>
              <a:rPr lang="ko-KR" altLang="en-US" dirty="0"/>
              <a:t>그렇다면 사이버 범죄는 어떻게 되었을까요</a:t>
            </a:r>
            <a:r>
              <a:rPr lang="en-US" altLang="ko-KR" dirty="0"/>
              <a:t>? </a:t>
            </a:r>
            <a:r>
              <a:rPr lang="ko-KR" altLang="en-US" dirty="0"/>
              <a:t>지금부터</a:t>
            </a:r>
            <a:r>
              <a:rPr lang="en-US" altLang="ko-KR" dirty="0"/>
              <a:t>, </a:t>
            </a:r>
            <a:r>
              <a:rPr lang="ko-KR" altLang="en-US" dirty="0"/>
              <a:t>알아보겠습니다</a:t>
            </a:r>
            <a:r>
              <a:rPr lang="en-US" altLang="ko-KR" dirty="0"/>
              <a:t>. 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FD73A-BC82-44D3-815F-D8571A02C9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10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분석 목적</a:t>
            </a:r>
            <a:r>
              <a:rPr lang="en-US" altLang="ko-KR" dirty="0"/>
              <a:t>, </a:t>
            </a:r>
            <a:r>
              <a:rPr lang="ko-KR" altLang="en-US" dirty="0"/>
              <a:t>사이버 범죄의 정의</a:t>
            </a:r>
            <a:r>
              <a:rPr lang="en-US" altLang="ko-KR" dirty="0"/>
              <a:t>, </a:t>
            </a:r>
            <a:r>
              <a:rPr lang="ko-KR" altLang="en-US" dirty="0"/>
              <a:t>데이터 수집 과정</a:t>
            </a:r>
            <a:r>
              <a:rPr lang="en-US" altLang="ko-KR" dirty="0"/>
              <a:t>, </a:t>
            </a:r>
            <a:r>
              <a:rPr lang="ko-KR" altLang="en-US" dirty="0"/>
              <a:t>분석 결과 그리고 결론 순으로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1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코로나는 많은 변화를 가져왔습니다</a:t>
            </a:r>
            <a:r>
              <a:rPr lang="en-US" altLang="ko-KR" dirty="0"/>
              <a:t>. [</a:t>
            </a:r>
            <a:r>
              <a:rPr lang="ko-KR" altLang="en-US" dirty="0"/>
              <a:t>애니메이션</a:t>
            </a:r>
            <a:r>
              <a:rPr lang="en-US" altLang="ko-KR" dirty="0"/>
              <a:t>] </a:t>
            </a:r>
            <a:r>
              <a:rPr lang="ko-KR" altLang="en-US" dirty="0"/>
              <a:t>고질적 사회문제였던 </a:t>
            </a:r>
            <a:r>
              <a:rPr lang="ko-KR" altLang="en-US" dirty="0" err="1"/>
              <a:t>저출산과</a:t>
            </a:r>
            <a:r>
              <a:rPr lang="ko-KR" altLang="en-US" dirty="0"/>
              <a:t> 고령화는 가속화 되었고</a:t>
            </a:r>
            <a:r>
              <a:rPr lang="en-US" altLang="ko-KR" dirty="0"/>
              <a:t>, </a:t>
            </a:r>
            <a:r>
              <a:rPr lang="ko-KR" altLang="en-US" dirty="0"/>
              <a:t>시공간의 제약도 사라졌습니다</a:t>
            </a:r>
            <a:r>
              <a:rPr lang="en-US" altLang="ko-KR" dirty="0"/>
              <a:t>. </a:t>
            </a:r>
            <a:r>
              <a:rPr lang="ko-KR" altLang="en-US" dirty="0"/>
              <a:t>저희가 이렇게 줌으로 </a:t>
            </a:r>
            <a:r>
              <a:rPr lang="en-US" altLang="ko-KR" dirty="0"/>
              <a:t>COCO</a:t>
            </a:r>
            <a:r>
              <a:rPr lang="ko-KR" altLang="en-US" dirty="0"/>
              <a:t>를 한다는 점이 바로 그 </a:t>
            </a:r>
            <a:r>
              <a:rPr lang="ko-KR" altLang="en-US" dirty="0" err="1"/>
              <a:t>증거겠죠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자연스럽게 비대면의 선호도도 증가했습니다</a:t>
            </a:r>
            <a:r>
              <a:rPr lang="en-US" altLang="ko-KR" dirty="0"/>
              <a:t>. </a:t>
            </a:r>
            <a:r>
              <a:rPr lang="ko-KR" altLang="en-US" dirty="0"/>
              <a:t>그에 따라 디지털화의 가속화는 물론</a:t>
            </a:r>
            <a:r>
              <a:rPr lang="en-US" altLang="ko-KR" dirty="0"/>
              <a:t>, </a:t>
            </a:r>
            <a:r>
              <a:rPr lang="ko-KR" altLang="en-US" dirty="0"/>
              <a:t>무인 가게들도 많이 늘어나고 </a:t>
            </a:r>
            <a:r>
              <a:rPr lang="ko-KR" altLang="en-US" dirty="0" err="1"/>
              <a:t>이커머스</a:t>
            </a:r>
            <a:r>
              <a:rPr lang="ko-KR" altLang="en-US" dirty="0"/>
              <a:t> 시장도 급속도로 발전했습니다</a:t>
            </a:r>
            <a:r>
              <a:rPr lang="en-US" altLang="ko-KR" dirty="0"/>
              <a:t>. 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99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저희는 디지털 분야에 관심을 가졌습니다</a:t>
            </a:r>
            <a:r>
              <a:rPr lang="en-US" altLang="ko-KR" dirty="0"/>
              <a:t>. [</a:t>
            </a:r>
            <a:r>
              <a:rPr lang="ko-KR" altLang="en-US" dirty="0"/>
              <a:t>애니메이션</a:t>
            </a:r>
            <a:r>
              <a:rPr lang="en-US" altLang="ko-KR" dirty="0"/>
              <a:t>] </a:t>
            </a:r>
            <a:r>
              <a:rPr lang="ko-KR" altLang="en-US" dirty="0"/>
              <a:t>과연 코로나로 인해 디지털이 가속화 되었다는 점이 우리에게 이롭기만 할지</a:t>
            </a:r>
            <a:r>
              <a:rPr lang="en-US" altLang="ko-KR" dirty="0"/>
              <a:t>, </a:t>
            </a:r>
            <a:r>
              <a:rPr lang="ko-KR" altLang="en-US" dirty="0"/>
              <a:t>또 나쁜 영향을 줬다면 어떤 것들이 있을지</a:t>
            </a:r>
            <a:r>
              <a:rPr lang="en-US" altLang="ko-KR" dirty="0"/>
              <a:t>, </a:t>
            </a:r>
            <a:r>
              <a:rPr lang="ko-KR" altLang="en-US" dirty="0"/>
              <a:t>궁금해졌습니다</a:t>
            </a:r>
            <a:r>
              <a:rPr lang="en-US" altLang="ko-KR" dirty="0"/>
              <a:t>. 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4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사이버 범죄를 떠올렸고</a:t>
            </a:r>
            <a:r>
              <a:rPr lang="en-US" altLang="ko-KR" dirty="0"/>
              <a:t>, [</a:t>
            </a:r>
            <a:r>
              <a:rPr lang="ko-KR" altLang="en-US" dirty="0"/>
              <a:t>애니메이션</a:t>
            </a:r>
            <a:r>
              <a:rPr lang="en-US" altLang="ko-KR" dirty="0"/>
              <a:t>] </a:t>
            </a:r>
            <a:r>
              <a:rPr lang="ko-KR" altLang="en-US" dirty="0"/>
              <a:t>그렇게 사이버범죄와 코로나</a:t>
            </a:r>
            <a:r>
              <a:rPr lang="en-US" altLang="ko-KR" dirty="0"/>
              <a:t>19</a:t>
            </a:r>
            <a:r>
              <a:rPr lang="ko-KR" altLang="en-US" dirty="0"/>
              <a:t>의 관계에 대해 분석하게 되었습니다</a:t>
            </a:r>
            <a:r>
              <a:rPr lang="en-US" altLang="ko-KR" dirty="0"/>
              <a:t>. 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3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</a:t>
            </a:r>
            <a:r>
              <a:rPr lang="ko-KR" altLang="en-US" dirty="0" err="1"/>
              <a:t>범죄란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인터넷 등을 악용하여 사이버 공간에서 행하는 모든 범죄를 말합니다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대표적으로 우리가 흔히 </a:t>
            </a:r>
            <a:r>
              <a:rPr lang="ko-KR" altLang="en-US" dirty="0" err="1"/>
              <a:t>알고있는</a:t>
            </a:r>
            <a:r>
              <a:rPr lang="ko-KR" altLang="en-US" dirty="0"/>
              <a:t> 스팸</a:t>
            </a:r>
            <a:r>
              <a:rPr lang="en-US" altLang="ko-KR" dirty="0"/>
              <a:t>, </a:t>
            </a:r>
            <a:r>
              <a:rPr lang="ko-KR" altLang="en-US" dirty="0"/>
              <a:t>해킹</a:t>
            </a:r>
            <a:r>
              <a:rPr lang="en-US" altLang="ko-KR" dirty="0"/>
              <a:t>, </a:t>
            </a:r>
            <a:r>
              <a:rPr lang="ko-KR" altLang="en-US" dirty="0"/>
              <a:t>사이버 금융사기</a:t>
            </a:r>
            <a:r>
              <a:rPr lang="en-US" altLang="ko-KR" dirty="0"/>
              <a:t>, </a:t>
            </a:r>
            <a:r>
              <a:rPr lang="ko-KR" altLang="en-US" dirty="0"/>
              <a:t>사이버 도박</a:t>
            </a:r>
            <a:r>
              <a:rPr lang="en-US" altLang="ko-KR" dirty="0"/>
              <a:t>, </a:t>
            </a:r>
            <a:r>
              <a:rPr lang="ko-KR" altLang="en-US" dirty="0"/>
              <a:t>피싱 등이 사이버 범죄에 해당합니다</a:t>
            </a:r>
            <a:r>
              <a:rPr lang="en-US" altLang="ko-KR" dirty="0"/>
              <a:t>. 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FD73A-BC82-44D3-815F-D8571A02C9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79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코로나가 사이버범죄에 영향을 줬는지 알기 위해서는 코로나의 심각성을 잘 </a:t>
            </a:r>
            <a:r>
              <a:rPr lang="ko-KR" altLang="en-US" dirty="0" err="1"/>
              <a:t>나타내주는</a:t>
            </a:r>
            <a:r>
              <a:rPr lang="ko-KR" altLang="en-US" dirty="0"/>
              <a:t> </a:t>
            </a:r>
            <a:r>
              <a:rPr lang="ko-KR" altLang="en-US" dirty="0" err="1"/>
              <a:t>확진자</a:t>
            </a:r>
            <a:r>
              <a:rPr lang="ko-KR" altLang="en-US" dirty="0"/>
              <a:t> 수와 사이버 범죄 지표인 경찰청에서의 사이버 범죄 통계 현황이라는 통계표와 비교해보고자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애니메이션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그러나 월별로 데이터가 있는 </a:t>
            </a:r>
            <a:r>
              <a:rPr lang="ko-KR" altLang="en-US" dirty="0" err="1"/>
              <a:t>확진자</a:t>
            </a:r>
            <a:r>
              <a:rPr lang="ko-KR" altLang="en-US" dirty="0"/>
              <a:t> 수와 달리</a:t>
            </a:r>
            <a:r>
              <a:rPr lang="en-US" altLang="ko-KR" dirty="0"/>
              <a:t>, </a:t>
            </a:r>
            <a:r>
              <a:rPr lang="ko-KR" altLang="en-US" dirty="0"/>
              <a:t>사이버 범죄 통계는 연도별로만 그 수치가 나타나 있어 비교에 어려움이 있었습니다</a:t>
            </a:r>
            <a:r>
              <a:rPr lang="en-US" altLang="ko-KR" dirty="0"/>
              <a:t>. </a:t>
            </a:r>
            <a:r>
              <a:rPr lang="ko-KR" altLang="en-US" dirty="0"/>
              <a:t>직접 경찰청 관련 부서에 연락해 해당 데이터의 월별 데이터도 올려줄 수 있는지 문의해봤지만 어렵다는 답변을 받았습니다</a:t>
            </a:r>
            <a:r>
              <a:rPr lang="en-US" altLang="ko-KR" dirty="0"/>
              <a:t>. [</a:t>
            </a:r>
            <a:r>
              <a:rPr lang="ko-KR" altLang="en-US" dirty="0"/>
              <a:t>애니메이션</a:t>
            </a:r>
            <a:r>
              <a:rPr lang="en-US" altLang="ko-KR" dirty="0"/>
              <a:t>] </a:t>
            </a:r>
            <a:r>
              <a:rPr lang="ko-KR" altLang="en-US" dirty="0"/>
              <a:t>그래서 경찰청의 데이터를 이용하는 대신</a:t>
            </a:r>
            <a:r>
              <a:rPr lang="en-US" altLang="ko-KR" dirty="0"/>
              <a:t>, </a:t>
            </a:r>
            <a:r>
              <a:rPr lang="ko-KR" altLang="en-US" dirty="0"/>
              <a:t>네이버 기사를 크롤링해서 사이버 범죄 관련 키워드를 가진 뉴스 기사 수를 수치화 했습니다</a:t>
            </a:r>
            <a:r>
              <a:rPr lang="en-US" altLang="ko-KR" dirty="0"/>
              <a:t>. 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73A-BC82-44D3-815F-D8571A02C9F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oqa Han Sans Neo Medium" pitchFamily="50" charset="-127"/>
                <a:ea typeface="Spoqa Han Sans Neo Medium" pitchFamily="50" charset="-127"/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oqa Han Sans Neo Medium" pitchFamily="50" charset="-127"/>
                <a:ea typeface="Spoqa Han Sans Neo Medium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oqa Han Sans Neo Medium" pitchFamily="50" charset="-127"/>
                <a:ea typeface="Spoqa Han Sans Neo Medium" pitchFamily="50" charset="-127"/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oqa Han Sans Neo Medium" pitchFamily="50" charset="-127"/>
          <a:ea typeface="Spoqa Han Sans Neo Medium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poqa Han Sans Neo Medium" pitchFamily="50" charset="-127"/>
          <a:ea typeface="Spoqa Han Sans Neo Medium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poqa Han Sans Neo Medium" pitchFamily="50" charset="-127"/>
          <a:ea typeface="Spoqa Han Sans Neo Medium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poqa Han Sans Neo Medium" pitchFamily="50" charset="-127"/>
          <a:ea typeface="Spoqa Han Sans Neo Medium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poqa Han Sans Neo Medium" pitchFamily="50" charset="-127"/>
          <a:ea typeface="Spoqa Han Sans Neo Medium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poqa Han Sans Neo Medium" pitchFamily="50" charset="-127"/>
          <a:ea typeface="Spoqa Han Sans Neo Medium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9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3" name="Rectangle 9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81FA2D-C4DA-43BB-AA13-BB9A93EB1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52"/>
            <a:ext cx="12192000" cy="68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2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367408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9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3.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수집 과정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4EFE-2353-4943-8C25-96285C3522CA}"/>
              </a:ext>
            </a:extLst>
          </p:cNvPr>
          <p:cNvSpPr txBox="1"/>
          <p:nvPr/>
        </p:nvSpPr>
        <p:spPr>
          <a:xfrm>
            <a:off x="944027" y="2899757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①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19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시대 전후 사이버 범죄 기사 수 비교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B55FB-CFA0-4801-B0C5-3FFFC0735EF2}"/>
              </a:ext>
            </a:extLst>
          </p:cNvPr>
          <p:cNvSpPr txBox="1"/>
          <p:nvPr/>
        </p:nvSpPr>
        <p:spPr>
          <a:xfrm>
            <a:off x="1309953" y="1098123"/>
            <a:ext cx="9220085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분석기간 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: </a:t>
            </a: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19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년 하반기 </a:t>
            </a: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VS 20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년 하반기</a:t>
            </a:r>
            <a:endParaRPr lang="en-US" altLang="ko-KR" sz="1600" b="1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E89419-9BBD-4015-B65F-FF4ACD79FAAB}"/>
              </a:ext>
            </a:extLst>
          </p:cNvPr>
          <p:cNvSpPr txBox="1"/>
          <p:nvPr/>
        </p:nvSpPr>
        <p:spPr>
          <a:xfrm>
            <a:off x="931455" y="4089297"/>
            <a:ext cx="5512691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②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 </a:t>
            </a:r>
            <a:r>
              <a:rPr lang="ko-KR" altLang="en-US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확진자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수와 사이버 범죄 기사 수의 관계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0151B3-693A-45A7-8310-112C8C308C4E}"/>
              </a:ext>
            </a:extLst>
          </p:cNvPr>
          <p:cNvSpPr txBox="1"/>
          <p:nvPr/>
        </p:nvSpPr>
        <p:spPr>
          <a:xfrm>
            <a:off x="931455" y="5216323"/>
            <a:ext cx="4878274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③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19,20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사이버 범죄 기사 키워드 비교 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A671C-347C-49A8-B48B-AC89A8BBDA40}"/>
              </a:ext>
            </a:extLst>
          </p:cNvPr>
          <p:cNvSpPr txBox="1"/>
          <p:nvPr/>
        </p:nvSpPr>
        <p:spPr>
          <a:xfrm>
            <a:off x="1377330" y="4603199"/>
            <a:ext cx="3207196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- 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선</a:t>
            </a: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+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막대그래프를 통해 시각화</a:t>
            </a:r>
            <a:endParaRPr lang="en-US" altLang="ko-KR" sz="1600" b="1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0F9303-B410-4A69-BC5F-697B8E94FADD}"/>
              </a:ext>
            </a:extLst>
          </p:cNvPr>
          <p:cNvSpPr txBox="1"/>
          <p:nvPr/>
        </p:nvSpPr>
        <p:spPr>
          <a:xfrm>
            <a:off x="1377329" y="5653737"/>
            <a:ext cx="346160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- </a:t>
            </a:r>
            <a:r>
              <a:rPr lang="en-US" altLang="ko-KR" sz="1600" b="1" dirty="0" err="1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Wordcloud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를 이용하여 시각화</a:t>
            </a:r>
            <a:endParaRPr lang="en-US" altLang="ko-KR" sz="1600" b="1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99A14D-8489-4B75-A67C-50AE953FAFD2}"/>
              </a:ext>
            </a:extLst>
          </p:cNvPr>
          <p:cNvSpPr txBox="1"/>
          <p:nvPr/>
        </p:nvSpPr>
        <p:spPr>
          <a:xfrm>
            <a:off x="1309953" y="3410189"/>
            <a:ext cx="276182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- 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막대그래프를 통해 시각화</a:t>
            </a:r>
            <a:endParaRPr lang="en-US" altLang="ko-KR" sz="1600" b="1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B073E-0727-4E85-BDC9-FA0E50285312}"/>
              </a:ext>
            </a:extLst>
          </p:cNvPr>
          <p:cNvSpPr txBox="1"/>
          <p:nvPr/>
        </p:nvSpPr>
        <p:spPr>
          <a:xfrm>
            <a:off x="1309953" y="1477659"/>
            <a:ext cx="1006944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키워드 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&lt;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정보통신망 이용 범죄</a:t>
            </a: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1. 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사이버 사기 </a:t>
            </a: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 2. 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사이버 금융범죄  </a:t>
            </a: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3. 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피싱 피해  </a:t>
            </a: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개인정보침해  </a:t>
            </a: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5. 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스팸 메일  </a:t>
            </a:r>
            <a:r>
              <a:rPr lang="en-US" altLang="ko-KR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6. </a:t>
            </a:r>
            <a:r>
              <a:rPr lang="ko-KR" altLang="en-US" sz="16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스팸 문자</a:t>
            </a:r>
            <a:endParaRPr lang="en-US" altLang="ko-KR" sz="1600" b="1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0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7" grpId="0"/>
      <p:bldP spid="28" grpId="0"/>
      <p:bldP spid="29" grpId="0"/>
      <p:bldP spid="30" grpId="0"/>
      <p:bldP spid="35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10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분석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970B3-E47D-4AA3-A2E2-A048F813E265}"/>
              </a:ext>
            </a:extLst>
          </p:cNvPr>
          <p:cNvSpPr txBox="1"/>
          <p:nvPr/>
        </p:nvSpPr>
        <p:spPr>
          <a:xfrm>
            <a:off x="944028" y="1318454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①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19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시대 전후 사이버 범죄 기사 수 비교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879D511-90DF-4D1D-BB24-5164EE448AA4}"/>
              </a:ext>
            </a:extLst>
          </p:cNvPr>
          <p:cNvGrpSpPr/>
          <p:nvPr/>
        </p:nvGrpSpPr>
        <p:grpSpPr>
          <a:xfrm>
            <a:off x="1343025" y="1949534"/>
            <a:ext cx="3895595" cy="2793913"/>
            <a:chOff x="1343025" y="1949534"/>
            <a:chExt cx="3895595" cy="279391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68ED5AB-FAE9-4875-BB50-3256618E20E9}"/>
                </a:ext>
              </a:extLst>
            </p:cNvPr>
            <p:cNvSpPr/>
            <p:nvPr/>
          </p:nvSpPr>
          <p:spPr>
            <a:xfrm>
              <a:off x="1343025" y="1949534"/>
              <a:ext cx="3895595" cy="279391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7957FD-7E02-4DCF-823B-A324D904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7021" y="1979300"/>
              <a:ext cx="3820927" cy="27146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29C1BFA-C710-4AF0-9229-7A5C9175F883}"/>
              </a:ext>
            </a:extLst>
          </p:cNvPr>
          <p:cNvSpPr txBox="1"/>
          <p:nvPr/>
        </p:nvSpPr>
        <p:spPr>
          <a:xfrm>
            <a:off x="1283832" y="4898941"/>
            <a:ext cx="459445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9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월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, 11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월은 다른 월에 비해 기사 수의 </a:t>
            </a:r>
            <a:r>
              <a:rPr lang="ko-KR" altLang="en-US" sz="1600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증가량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↑  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89B52C9-B4BF-42A8-A5A7-84742CCBD1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52" t="17415" r="47042" b="61904"/>
          <a:stretch/>
        </p:blipFill>
        <p:spPr>
          <a:xfrm>
            <a:off x="6476983" y="1875693"/>
            <a:ext cx="2838900" cy="104484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BBCC56-5326-4008-87DE-AD3CFAE8932A}"/>
              </a:ext>
            </a:extLst>
          </p:cNvPr>
          <p:cNvSpPr/>
          <p:nvPr/>
        </p:nvSpPr>
        <p:spPr>
          <a:xfrm>
            <a:off x="3036036" y="2209184"/>
            <a:ext cx="612233" cy="2238991"/>
          </a:xfrm>
          <a:prstGeom prst="roundRect">
            <a:avLst/>
          </a:prstGeom>
          <a:noFill/>
          <a:ln w="28575">
            <a:solidFill>
              <a:srgbClr val="9DC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DFB2F7-4389-49AF-AE07-EC953E969D1F}"/>
              </a:ext>
            </a:extLst>
          </p:cNvPr>
          <p:cNvCxnSpPr>
            <a:cxnSpLocks/>
          </p:cNvCxnSpPr>
          <p:nvPr/>
        </p:nvCxnSpPr>
        <p:spPr>
          <a:xfrm>
            <a:off x="3648269" y="2503206"/>
            <a:ext cx="2698210" cy="0"/>
          </a:xfrm>
          <a:prstGeom prst="straightConnector1">
            <a:avLst/>
          </a:prstGeom>
          <a:ln w="28575">
            <a:solidFill>
              <a:srgbClr val="9DC3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0B3BDBF0-C993-4D6D-AB54-0C68B0BEE3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32213" r="50276" b="56634"/>
          <a:stretch/>
        </p:blipFill>
        <p:spPr>
          <a:xfrm>
            <a:off x="8557176" y="2428459"/>
            <a:ext cx="3177206" cy="6841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A7FB96-14F6-48BF-A9B0-54524842A817}"/>
              </a:ext>
            </a:extLst>
          </p:cNvPr>
          <p:cNvSpPr txBox="1"/>
          <p:nvPr/>
        </p:nvSpPr>
        <p:spPr>
          <a:xfrm>
            <a:off x="6685325" y="3145876"/>
            <a:ext cx="4895450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8/19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수도권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, 8/23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전국적으로 거리두기 단계 격상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0D551-58BE-4564-BE97-66106E326312}"/>
              </a:ext>
            </a:extLst>
          </p:cNvPr>
          <p:cNvSpPr txBox="1"/>
          <p:nvPr/>
        </p:nvSpPr>
        <p:spPr>
          <a:xfrm>
            <a:off x="8097135" y="5172805"/>
            <a:ext cx="2071830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9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월 추석연휴 영향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16" name="그림 15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91ADF716-FDB2-4915-B681-039963EF1E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67" t="63630" r="41448" b="29536"/>
          <a:stretch/>
        </p:blipFill>
        <p:spPr>
          <a:xfrm>
            <a:off x="7167337" y="4619372"/>
            <a:ext cx="4891004" cy="49890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0ECC631-27F4-4B3D-ACD8-CCD98AD218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67" t="38710" r="42866" b="55253"/>
          <a:stretch/>
        </p:blipFill>
        <p:spPr>
          <a:xfrm>
            <a:off x="6455159" y="3991349"/>
            <a:ext cx="5603182" cy="524667"/>
          </a:xfrm>
          <a:prstGeom prst="rect">
            <a:avLst/>
          </a:prstGeom>
        </p:spPr>
      </p:pic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F8EEAB8B-16DA-4C96-BABC-9806E27EA6CF}"/>
              </a:ext>
            </a:extLst>
          </p:cNvPr>
          <p:cNvSpPr/>
          <p:nvPr/>
        </p:nvSpPr>
        <p:spPr>
          <a:xfrm>
            <a:off x="8854266" y="3557400"/>
            <a:ext cx="402484" cy="406684"/>
          </a:xfrm>
          <a:prstGeom prst="mathPlus">
            <a:avLst>
              <a:gd name="adj1" fmla="val 7647"/>
            </a:avLst>
          </a:prstGeom>
          <a:solidFill>
            <a:srgbClr val="9DC3F5"/>
          </a:solidFill>
          <a:ln>
            <a:solidFill>
              <a:srgbClr val="9DC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27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13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Spoqa Han Sans Neo Medium" pitchFamily="50" charset="-127"/>
              <a:ea typeface="Spoqa Han Sans Neo Medium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4.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데이터 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970B3-E47D-4AA3-A2E2-A048F813E265}"/>
              </a:ext>
            </a:extLst>
          </p:cNvPr>
          <p:cNvSpPr txBox="1"/>
          <p:nvPr/>
        </p:nvSpPr>
        <p:spPr>
          <a:xfrm>
            <a:off x="944028" y="1318454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코로나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19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시대 전후 사이버 범죄 기사 수 비교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45474A"/>
              </a:solidFill>
              <a:effectLst/>
              <a:uLnTx/>
              <a:uFillTx/>
              <a:latin typeface="Spoqa Han Sans Neo Medium" pitchFamily="50" charset="-127"/>
              <a:ea typeface="Spoqa Han Sans Neo Medium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58C48-3B3B-42A1-8549-B1028AEAF9C7}"/>
              </a:ext>
            </a:extLst>
          </p:cNvPr>
          <p:cNvSpPr txBox="1"/>
          <p:nvPr/>
        </p:nvSpPr>
        <p:spPr>
          <a:xfrm>
            <a:off x="1171732" y="2336393"/>
            <a:ext cx="98485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&lt;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박수 이론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 Han Sans Neo Medium" pitchFamily="50" charset="-127"/>
              <a:ea typeface="Spoqa Han Sans Neo Medium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범죄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=     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동기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     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X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     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기회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45474A"/>
              </a:solidFill>
              <a:effectLst/>
              <a:uLnTx/>
              <a:uFillTx/>
              <a:latin typeface="Spoqa Han Sans Neo Medium" pitchFamily="50" charset="-127"/>
              <a:ea typeface="Spoqa Han Sans Neo Medium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             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경제 악화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)                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추석 연휴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5474A"/>
              </a:solidFill>
              <a:effectLst/>
              <a:uLnTx/>
              <a:uFillTx/>
              <a:latin typeface="Spoqa Han Sans Neo Medium" pitchFamily="50" charset="-127"/>
              <a:ea typeface="Spoqa Han Sans Neo Medium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27D592-1B17-4310-AB7D-A2721DB96E06}"/>
              </a:ext>
            </a:extLst>
          </p:cNvPr>
          <p:cNvSpPr/>
          <p:nvPr/>
        </p:nvSpPr>
        <p:spPr>
          <a:xfrm>
            <a:off x="2929812" y="3032449"/>
            <a:ext cx="6615404" cy="167017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1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00B10C-E0AC-4C8D-82DE-2B1FB9E8375B}"/>
              </a:ext>
            </a:extLst>
          </p:cNvPr>
          <p:cNvGrpSpPr/>
          <p:nvPr/>
        </p:nvGrpSpPr>
        <p:grpSpPr>
          <a:xfrm>
            <a:off x="1343025" y="1949534"/>
            <a:ext cx="3895595" cy="2793913"/>
            <a:chOff x="1343025" y="1949534"/>
            <a:chExt cx="3895595" cy="27939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88C594C-150D-4900-BBD3-A2364F4B026C}"/>
                </a:ext>
              </a:extLst>
            </p:cNvPr>
            <p:cNvSpPr/>
            <p:nvPr/>
          </p:nvSpPr>
          <p:spPr>
            <a:xfrm>
              <a:off x="1343025" y="1949534"/>
              <a:ext cx="3895595" cy="279391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C10072B-94B4-4F66-BB33-CC273E211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7021" y="1979300"/>
              <a:ext cx="3820927" cy="27146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12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분석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970B3-E47D-4AA3-A2E2-A048F813E265}"/>
              </a:ext>
            </a:extLst>
          </p:cNvPr>
          <p:cNvSpPr txBox="1"/>
          <p:nvPr/>
        </p:nvSpPr>
        <p:spPr>
          <a:xfrm>
            <a:off x="944028" y="1318454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①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19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시대 전후 사이버 범죄 기사 수 비교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C1BFA-C710-4AF0-9229-7A5C9175F883}"/>
              </a:ext>
            </a:extLst>
          </p:cNvPr>
          <p:cNvSpPr txBox="1"/>
          <p:nvPr/>
        </p:nvSpPr>
        <p:spPr>
          <a:xfrm>
            <a:off x="1283832" y="4898941"/>
            <a:ext cx="459445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9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월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, 11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월은 다른 월에 비해 기사 수의 </a:t>
            </a:r>
            <a:r>
              <a:rPr lang="ko-KR" altLang="en-US" sz="1600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증가량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↑  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BBCC56-5326-4008-87DE-AD3CFAE8932A}"/>
              </a:ext>
            </a:extLst>
          </p:cNvPr>
          <p:cNvSpPr/>
          <p:nvPr/>
        </p:nvSpPr>
        <p:spPr>
          <a:xfrm>
            <a:off x="4042163" y="2209800"/>
            <a:ext cx="612233" cy="2280229"/>
          </a:xfrm>
          <a:prstGeom prst="roundRect">
            <a:avLst/>
          </a:prstGeom>
          <a:noFill/>
          <a:ln w="28575">
            <a:solidFill>
              <a:srgbClr val="9DC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DFB2F7-4389-49AF-AE07-EC953E969D1F}"/>
              </a:ext>
            </a:extLst>
          </p:cNvPr>
          <p:cNvCxnSpPr>
            <a:cxnSpLocks/>
          </p:cNvCxnSpPr>
          <p:nvPr/>
        </p:nvCxnSpPr>
        <p:spPr>
          <a:xfrm>
            <a:off x="4672044" y="2329919"/>
            <a:ext cx="1936529" cy="0"/>
          </a:xfrm>
          <a:prstGeom prst="straightConnector1">
            <a:avLst/>
          </a:prstGeom>
          <a:ln w="28575">
            <a:solidFill>
              <a:srgbClr val="9DC3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F4FE29-DB95-43DB-B584-FB4ADEB2F1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45" t="41585" r="42863" b="41122"/>
          <a:stretch/>
        </p:blipFill>
        <p:spPr>
          <a:xfrm>
            <a:off x="6912933" y="1840474"/>
            <a:ext cx="4168660" cy="11859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167F83-F9C6-4FA3-838B-468EAACAB60C}"/>
              </a:ext>
            </a:extLst>
          </p:cNvPr>
          <p:cNvSpPr txBox="1"/>
          <p:nvPr/>
        </p:nvSpPr>
        <p:spPr>
          <a:xfrm>
            <a:off x="7088698" y="4197579"/>
            <a:ext cx="416866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11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월 코로나 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단계에서 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1.5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단계 격상하면서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출입명부 필수 가게의 범위 확대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B94EA-6A17-4B0F-BC0C-49D91D9AB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359" y="2604388"/>
            <a:ext cx="3895174" cy="1464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406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13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분석 결과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4EFE-2353-4943-8C25-96285C3522CA}"/>
              </a:ext>
            </a:extLst>
          </p:cNvPr>
          <p:cNvSpPr txBox="1"/>
          <p:nvPr/>
        </p:nvSpPr>
        <p:spPr>
          <a:xfrm>
            <a:off x="944028" y="1318454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②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 </a:t>
            </a:r>
            <a:r>
              <a:rPr lang="ko-KR" altLang="en-US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확진자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수와 사이버 범죄 기사 수의 관계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32A18A-5D21-4CB4-9A13-1CA50E5FE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803" y="2007292"/>
            <a:ext cx="4387809" cy="2819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57775A-92E6-4F5B-A488-27172E00C505}"/>
              </a:ext>
            </a:extLst>
          </p:cNvPr>
          <p:cNvSpPr txBox="1"/>
          <p:nvPr/>
        </p:nvSpPr>
        <p:spPr>
          <a:xfrm>
            <a:off x="1282620" y="4872757"/>
            <a:ext cx="4448175" cy="38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20</a:t>
            </a:r>
            <a:r>
              <a:rPr lang="ko-KR" altLang="en-US" sz="14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하반기 코로나 </a:t>
            </a:r>
            <a:r>
              <a:rPr lang="ko-KR" altLang="en-US" sz="1400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확진자</a:t>
            </a:r>
            <a:r>
              <a:rPr lang="ko-KR" altLang="en-US" sz="14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수와 사이버 범죄 기사 수 </a:t>
            </a:r>
            <a:endParaRPr lang="en-US" altLang="ko-KR" sz="14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00A226C-5BFC-49FD-BB16-C964A05C310C}"/>
              </a:ext>
            </a:extLst>
          </p:cNvPr>
          <p:cNvSpPr/>
          <p:nvPr/>
        </p:nvSpPr>
        <p:spPr>
          <a:xfrm>
            <a:off x="6345805" y="3021336"/>
            <a:ext cx="689479" cy="494494"/>
          </a:xfrm>
          <a:prstGeom prst="rightArrow">
            <a:avLst/>
          </a:prstGeom>
          <a:solidFill>
            <a:srgbClr val="45474A"/>
          </a:solidFill>
          <a:ln w="190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848A-5C87-4C8C-938F-A62060CC201B}"/>
              </a:ext>
            </a:extLst>
          </p:cNvPr>
          <p:cNvSpPr txBox="1"/>
          <p:nvPr/>
        </p:nvSpPr>
        <p:spPr>
          <a:xfrm>
            <a:off x="7650294" y="2331079"/>
            <a:ext cx="3384465" cy="670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1.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웹 </a:t>
            </a:r>
            <a:r>
              <a:rPr lang="ko-KR" altLang="en-US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크롤링의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한계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F92EF-BBC9-4506-9559-69029F8AC86C}"/>
              </a:ext>
            </a:extLst>
          </p:cNvPr>
          <p:cNvSpPr txBox="1"/>
          <p:nvPr/>
        </p:nvSpPr>
        <p:spPr>
          <a:xfrm>
            <a:off x="7650294" y="3251062"/>
            <a:ext cx="3384465" cy="670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2.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연구의 한계 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: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시간의 오차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9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14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분석 결과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4EFE-2353-4943-8C25-96285C3522CA}"/>
              </a:ext>
            </a:extLst>
          </p:cNvPr>
          <p:cNvSpPr txBox="1"/>
          <p:nvPr/>
        </p:nvSpPr>
        <p:spPr>
          <a:xfrm>
            <a:off x="944028" y="1318454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③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19,20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사이버 범죄 기사 키워드 비교 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336DDC-9148-4C78-B932-856FA81D7F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067" y="2225498"/>
            <a:ext cx="5143826" cy="25719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84EE9E-595C-4817-BFF1-B0CE8FF77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5532" y="2224213"/>
            <a:ext cx="5148967" cy="2574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94A2F-C0E4-4B55-8B12-4A3606CEF2EB}"/>
              </a:ext>
            </a:extLst>
          </p:cNvPr>
          <p:cNvSpPr txBox="1"/>
          <p:nvPr/>
        </p:nvSpPr>
        <p:spPr>
          <a:xfrm>
            <a:off x="1670280" y="4940714"/>
            <a:ext cx="343302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19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하반기 뉴스 기사 제목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E1D2F-EB5D-4FED-B36B-49DE5EA30B69}"/>
              </a:ext>
            </a:extLst>
          </p:cNvPr>
          <p:cNvSpPr txBox="1"/>
          <p:nvPr/>
        </p:nvSpPr>
        <p:spPr>
          <a:xfrm>
            <a:off x="7088698" y="4940714"/>
            <a:ext cx="343302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20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하반기 뉴스 기사 제목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32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15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분석 결과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4EFE-2353-4943-8C25-96285C3522CA}"/>
              </a:ext>
            </a:extLst>
          </p:cNvPr>
          <p:cNvSpPr txBox="1"/>
          <p:nvPr/>
        </p:nvSpPr>
        <p:spPr>
          <a:xfrm>
            <a:off x="944028" y="1318454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③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19,20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사이버 범죄 기사 키워드 비교 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125CA-C8B7-420B-B4A5-8A8CE08EC702}"/>
              </a:ext>
            </a:extLst>
          </p:cNvPr>
          <p:cNvSpPr txBox="1"/>
          <p:nvPr/>
        </p:nvSpPr>
        <p:spPr>
          <a:xfrm>
            <a:off x="1685613" y="4692642"/>
            <a:ext cx="343302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20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하반기 뉴스 기사 제목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8C8CE4-7A0A-4620-A981-E395C595B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72" y="1909838"/>
            <a:ext cx="5527507" cy="2763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6AD041-DA69-4787-A1B0-397DEE78E442}"/>
              </a:ext>
            </a:extLst>
          </p:cNvPr>
          <p:cNvSpPr txBox="1"/>
          <p:nvPr/>
        </p:nvSpPr>
        <p:spPr>
          <a:xfrm>
            <a:off x="6563815" y="970025"/>
            <a:ext cx="458032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1.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19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확산으로 인한 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PC,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스마트폰 </a:t>
            </a:r>
            <a:r>
              <a:rPr lang="ko-KR" altLang="en-US" sz="1600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이용량이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증가함에 따라 사이버 범죄도 증가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BC0B2D9-F7C4-4FD0-8A17-B259659281A5}"/>
              </a:ext>
            </a:extLst>
          </p:cNvPr>
          <p:cNvSpPr/>
          <p:nvPr/>
        </p:nvSpPr>
        <p:spPr>
          <a:xfrm>
            <a:off x="836998" y="1822181"/>
            <a:ext cx="1092010" cy="462627"/>
          </a:xfrm>
          <a:prstGeom prst="ellipse">
            <a:avLst/>
          </a:pr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601420"/>
                      <a:gd name="connsiteY0" fmla="*/ 527977 h 1055953"/>
                      <a:gd name="connsiteX1" fmla="*/ 300710 w 601420"/>
                      <a:gd name="connsiteY1" fmla="*/ 0 h 1055953"/>
                      <a:gd name="connsiteX2" fmla="*/ 601420 w 601420"/>
                      <a:gd name="connsiteY2" fmla="*/ 527977 h 1055953"/>
                      <a:gd name="connsiteX3" fmla="*/ 300710 w 601420"/>
                      <a:gd name="connsiteY3" fmla="*/ 1055954 h 1055953"/>
                      <a:gd name="connsiteX4" fmla="*/ 0 w 601420"/>
                      <a:gd name="connsiteY4" fmla="*/ 527977 h 1055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1420" h="1055953" extrusionOk="0">
                        <a:moveTo>
                          <a:pt x="0" y="527977"/>
                        </a:moveTo>
                        <a:cubicBezTo>
                          <a:pt x="-10579" y="236836"/>
                          <a:pt x="148328" y="13465"/>
                          <a:pt x="300710" y="0"/>
                        </a:cubicBezTo>
                        <a:cubicBezTo>
                          <a:pt x="490227" y="48105"/>
                          <a:pt x="603656" y="304610"/>
                          <a:pt x="601420" y="527977"/>
                        </a:cubicBezTo>
                        <a:cubicBezTo>
                          <a:pt x="581146" y="788983"/>
                          <a:pt x="473506" y="1064076"/>
                          <a:pt x="300710" y="1055954"/>
                        </a:cubicBezTo>
                        <a:cubicBezTo>
                          <a:pt x="137671" y="1044650"/>
                          <a:pt x="34877" y="884597"/>
                          <a:pt x="0" y="5279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9220" name="Picture 4" descr="코로나 사태 후 음주·흡연↓ 디지털 과사용↑…중독위험에 &amp;#39;빨간불&amp;#39; &amp;lt; 병원이야기 &amp;lt; 기사본문 - 간호사타임즈">
            <a:extLst>
              <a:ext uri="{FF2B5EF4-FFF2-40B4-BE49-F238E27FC236}">
                <a16:creationId xmlns:a16="http://schemas.microsoft.com/office/drawing/2014/main" id="{01474BBA-2CA3-413A-A33F-9E9EE767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427" y="2501786"/>
            <a:ext cx="4283452" cy="264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66827D-EAC5-4FF2-9EA5-9EEF3CED00F3}"/>
              </a:ext>
            </a:extLst>
          </p:cNvPr>
          <p:cNvSpPr/>
          <p:nvPr/>
        </p:nvSpPr>
        <p:spPr>
          <a:xfrm>
            <a:off x="6326155" y="696255"/>
            <a:ext cx="5132566" cy="541529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D435B-3D8A-4098-9137-0C4C05DB7F0C}"/>
              </a:ext>
            </a:extLst>
          </p:cNvPr>
          <p:cNvSpPr txBox="1"/>
          <p:nvPr/>
        </p:nvSpPr>
        <p:spPr>
          <a:xfrm>
            <a:off x="8133028" y="222732"/>
            <a:ext cx="165356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눈에 띄는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35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16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분석 결과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4EFE-2353-4943-8C25-96285C3522CA}"/>
              </a:ext>
            </a:extLst>
          </p:cNvPr>
          <p:cNvSpPr txBox="1"/>
          <p:nvPr/>
        </p:nvSpPr>
        <p:spPr>
          <a:xfrm>
            <a:off x="944028" y="1318454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③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19,20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사이버 범죄 기사 키워드 비교 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125CA-C8B7-420B-B4A5-8A8CE08EC702}"/>
              </a:ext>
            </a:extLst>
          </p:cNvPr>
          <p:cNvSpPr txBox="1"/>
          <p:nvPr/>
        </p:nvSpPr>
        <p:spPr>
          <a:xfrm>
            <a:off x="1685613" y="4692642"/>
            <a:ext cx="343302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20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하반기 뉴스 기사 제목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8C8CE4-7A0A-4620-A981-E395C595B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72" y="1909838"/>
            <a:ext cx="5527507" cy="2763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6AD041-DA69-4787-A1B0-397DEE78E442}"/>
              </a:ext>
            </a:extLst>
          </p:cNvPr>
          <p:cNvSpPr txBox="1"/>
          <p:nvPr/>
        </p:nvSpPr>
        <p:spPr>
          <a:xfrm>
            <a:off x="6563815" y="970025"/>
            <a:ext cx="481571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2.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카카오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,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메신저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메신저를 이용한 범죄의 증가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(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자녀 행세하며 부모님 세대에게 접근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)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BC0B2D9-F7C4-4FD0-8A17-B259659281A5}"/>
              </a:ext>
            </a:extLst>
          </p:cNvPr>
          <p:cNvSpPr/>
          <p:nvPr/>
        </p:nvSpPr>
        <p:spPr>
          <a:xfrm>
            <a:off x="4488497" y="4067282"/>
            <a:ext cx="331615" cy="6629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C57610D-607C-498D-9FAC-1DC124ADF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15" y="2306336"/>
            <a:ext cx="2789105" cy="370516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B86E8B44-1155-44ED-BCF9-03985D6F2663}"/>
              </a:ext>
            </a:extLst>
          </p:cNvPr>
          <p:cNvSpPr/>
          <p:nvPr/>
        </p:nvSpPr>
        <p:spPr>
          <a:xfrm>
            <a:off x="2430049" y="3365444"/>
            <a:ext cx="576198" cy="2796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BB8473-9D1C-4016-AC1F-AEF666EFA010}"/>
              </a:ext>
            </a:extLst>
          </p:cNvPr>
          <p:cNvSpPr/>
          <p:nvPr/>
        </p:nvSpPr>
        <p:spPr>
          <a:xfrm>
            <a:off x="6326155" y="696255"/>
            <a:ext cx="5132566" cy="541529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66697-EC90-4EAE-A09F-46F421AB9C09}"/>
              </a:ext>
            </a:extLst>
          </p:cNvPr>
          <p:cNvSpPr txBox="1"/>
          <p:nvPr/>
        </p:nvSpPr>
        <p:spPr>
          <a:xfrm>
            <a:off x="8133028" y="222732"/>
            <a:ext cx="165356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눈에 띄는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39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17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분석 결과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4EFE-2353-4943-8C25-96285C3522CA}"/>
              </a:ext>
            </a:extLst>
          </p:cNvPr>
          <p:cNvSpPr txBox="1"/>
          <p:nvPr/>
        </p:nvSpPr>
        <p:spPr>
          <a:xfrm>
            <a:off x="944028" y="1318454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③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19,20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사이버 범죄 기사 키워드 비교 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125CA-C8B7-420B-B4A5-8A8CE08EC702}"/>
              </a:ext>
            </a:extLst>
          </p:cNvPr>
          <p:cNvSpPr txBox="1"/>
          <p:nvPr/>
        </p:nvSpPr>
        <p:spPr>
          <a:xfrm>
            <a:off x="1685613" y="4692642"/>
            <a:ext cx="343302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20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하반기 뉴스 기사 제목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8C8CE4-7A0A-4620-A981-E395C595B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72" y="1909838"/>
            <a:ext cx="5527507" cy="2763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6AD041-DA69-4787-A1B0-397DEE78E442}"/>
              </a:ext>
            </a:extLst>
          </p:cNvPr>
          <p:cNvSpPr txBox="1"/>
          <p:nvPr/>
        </p:nvSpPr>
        <p:spPr>
          <a:xfrm>
            <a:off x="6563815" y="970025"/>
            <a:ext cx="458032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3. AI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문자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,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보이스 피싱을 넘어서 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AI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를 이용한 피싱</a:t>
            </a:r>
            <a:b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</a:b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(a.k.a. </a:t>
            </a:r>
            <a:r>
              <a:rPr lang="ko-KR" altLang="en-US" sz="1600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딥페이크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피싱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)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이 늘어나는 추세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3074" name="Picture 2" descr="몸캠피싱 대응센터 &amp;#39;시큐어앱&amp;#39; 딥페이크피싱 대처법 제공">
            <a:extLst>
              <a:ext uri="{FF2B5EF4-FFF2-40B4-BE49-F238E27FC236}">
                <a16:creationId xmlns:a16="http://schemas.microsoft.com/office/drawing/2014/main" id="{3154055A-C145-46C5-BB60-DF4FC993A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t="5256" r="2911" b="1401"/>
          <a:stretch/>
        </p:blipFill>
        <p:spPr bwMode="auto">
          <a:xfrm>
            <a:off x="6489001" y="2506617"/>
            <a:ext cx="4941618" cy="257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BC0B2D9-F7C4-4FD0-8A17-B259659281A5}"/>
              </a:ext>
            </a:extLst>
          </p:cNvPr>
          <p:cNvSpPr/>
          <p:nvPr/>
        </p:nvSpPr>
        <p:spPr>
          <a:xfrm>
            <a:off x="1765592" y="3702050"/>
            <a:ext cx="478256" cy="3118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53E5EA-6BB4-48F9-8B11-6CF04D5BD1CE}"/>
              </a:ext>
            </a:extLst>
          </p:cNvPr>
          <p:cNvSpPr/>
          <p:nvPr/>
        </p:nvSpPr>
        <p:spPr>
          <a:xfrm>
            <a:off x="6326155" y="696255"/>
            <a:ext cx="5132566" cy="541529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60D7F8-4769-469A-A88F-B8CD1296CCCB}"/>
              </a:ext>
            </a:extLst>
          </p:cNvPr>
          <p:cNvSpPr txBox="1"/>
          <p:nvPr/>
        </p:nvSpPr>
        <p:spPr>
          <a:xfrm>
            <a:off x="8133028" y="222732"/>
            <a:ext cx="165356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눈에 띄는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09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18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분석 결과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4EFE-2353-4943-8C25-96285C3522CA}"/>
              </a:ext>
            </a:extLst>
          </p:cNvPr>
          <p:cNvSpPr txBox="1"/>
          <p:nvPr/>
        </p:nvSpPr>
        <p:spPr>
          <a:xfrm>
            <a:off x="944028" y="1318454"/>
            <a:ext cx="55127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③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19,20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사이버 범죄 기사 키워드 비교 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125CA-C8B7-420B-B4A5-8A8CE08EC702}"/>
              </a:ext>
            </a:extLst>
          </p:cNvPr>
          <p:cNvSpPr txBox="1"/>
          <p:nvPr/>
        </p:nvSpPr>
        <p:spPr>
          <a:xfrm>
            <a:off x="1685613" y="4692642"/>
            <a:ext cx="343302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20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하반기 뉴스 기사 제목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8C8CE4-7A0A-4620-A981-E395C595B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72" y="1909838"/>
            <a:ext cx="5527507" cy="2763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E6163-7B92-4844-96C8-86450445CA8F}"/>
              </a:ext>
            </a:extLst>
          </p:cNvPr>
          <p:cNvSpPr txBox="1"/>
          <p:nvPr/>
        </p:nvSpPr>
        <p:spPr>
          <a:xfrm>
            <a:off x="8133028" y="222732"/>
            <a:ext cx="165356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눈에 띄는 키워드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AD041-DA69-4787-A1B0-397DEE78E442}"/>
              </a:ext>
            </a:extLst>
          </p:cNvPr>
          <p:cNvSpPr txBox="1"/>
          <p:nvPr/>
        </p:nvSpPr>
        <p:spPr>
          <a:xfrm>
            <a:off x="6563815" y="970025"/>
            <a:ext cx="458032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4.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개인정보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식당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,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카페 출입명부 작성으로 개인정보 유출량 증가에 따라 피싱 범죄 증가</a:t>
            </a:r>
            <a:endParaRPr lang="en-US" altLang="ko-KR" sz="16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BC0B2D9-F7C4-4FD0-8A17-B259659281A5}"/>
              </a:ext>
            </a:extLst>
          </p:cNvPr>
          <p:cNvSpPr/>
          <p:nvPr/>
        </p:nvSpPr>
        <p:spPr>
          <a:xfrm>
            <a:off x="525891" y="2974063"/>
            <a:ext cx="1970915" cy="7467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3743220-2FFD-4D41-B6B0-3C73C73C0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6" t="35053" r="41858" b="51419"/>
          <a:stretch/>
        </p:blipFill>
        <p:spPr>
          <a:xfrm>
            <a:off x="6498435" y="2566589"/>
            <a:ext cx="4922749" cy="109194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EE48268-B8A4-492E-A44D-17F71993B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20" t="40264" r="39282" b="25537"/>
          <a:stretch/>
        </p:blipFill>
        <p:spPr>
          <a:xfrm>
            <a:off x="6622631" y="3720784"/>
            <a:ext cx="4685147" cy="211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C4CB40-4FED-47EA-B30D-34912FA47BE7}"/>
              </a:ext>
            </a:extLst>
          </p:cNvPr>
          <p:cNvSpPr/>
          <p:nvPr/>
        </p:nvSpPr>
        <p:spPr>
          <a:xfrm>
            <a:off x="6326155" y="696255"/>
            <a:ext cx="5132566" cy="541529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BC764F2-0EF6-4AE5-A357-F726E181F46E}"/>
              </a:ext>
            </a:extLst>
          </p:cNvPr>
          <p:cNvGrpSpPr/>
          <p:nvPr/>
        </p:nvGrpSpPr>
        <p:grpSpPr>
          <a:xfrm>
            <a:off x="979358" y="775741"/>
            <a:ext cx="10233283" cy="5306518"/>
            <a:chOff x="914400" y="854439"/>
            <a:chExt cx="10233283" cy="530651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59DD66-EDCF-4484-A8FA-90AA41F32F94}"/>
                </a:ext>
              </a:extLst>
            </p:cNvPr>
            <p:cNvSpPr/>
            <p:nvPr/>
          </p:nvSpPr>
          <p:spPr>
            <a:xfrm>
              <a:off x="914400" y="854439"/>
              <a:ext cx="929390" cy="88442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50" charset="-127"/>
                <a:ea typeface="Spoqa Han Sans Neo Medium" pitchFamily="50" charset="-127"/>
              </a:endParaRPr>
            </a:p>
          </p:txBody>
        </p:sp>
        <p:pic>
          <p:nvPicPr>
            <p:cNvPr id="9" name="그래픽 8" descr="사용자 단색으로 채워진">
              <a:extLst>
                <a:ext uri="{FF2B5EF4-FFF2-40B4-BE49-F238E27FC236}">
                  <a16:creationId xmlns:a16="http://schemas.microsoft.com/office/drawing/2014/main" id="{F505FF38-549D-4668-B97A-15F0FA5E5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846" y="914400"/>
              <a:ext cx="764498" cy="764498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DF29959-65F2-47B1-9309-28251F3424C5}"/>
                </a:ext>
              </a:extLst>
            </p:cNvPr>
            <p:cNvSpPr/>
            <p:nvPr/>
          </p:nvSpPr>
          <p:spPr>
            <a:xfrm>
              <a:off x="1926236" y="854439"/>
              <a:ext cx="4024859" cy="257456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50" charset="-127"/>
                <a:ea typeface="Spoqa Han Sans Neo Medium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AAC5FA-2708-48E1-8575-5FFBE7677AA9}"/>
                </a:ext>
              </a:extLst>
            </p:cNvPr>
            <p:cNvSpPr txBox="1"/>
            <p:nvPr/>
          </p:nvSpPr>
          <p:spPr>
            <a:xfrm>
              <a:off x="2064561" y="914400"/>
              <a:ext cx="4222855" cy="2341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엄마 나 아들인데</a:t>
              </a:r>
              <a:r>
                <a:rPr lang="en-US" altLang="ko-KR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폰 고장이라서 수리 맡기고</a:t>
              </a:r>
              <a:endParaRPr lang="en-US" altLang="ko-KR" sz="2000" dirty="0">
                <a:solidFill>
                  <a:srgbClr val="45474A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부탁할 거 있어서 문자 </a:t>
              </a:r>
              <a:r>
                <a:rPr lang="ko-KR" altLang="en-US" sz="2000" dirty="0" err="1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했어</a:t>
              </a:r>
              <a:endParaRPr lang="en-US" altLang="ko-KR" sz="2000" dirty="0">
                <a:solidFill>
                  <a:srgbClr val="45474A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지금 문자나라로 문자 보낸 건데</a:t>
              </a:r>
              <a:endParaRPr lang="en-US" altLang="ko-KR" sz="2000" dirty="0">
                <a:solidFill>
                  <a:srgbClr val="45474A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글 보면 문자 줘</a:t>
              </a:r>
              <a:r>
                <a:rPr lang="en-US" altLang="ko-KR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.</a:t>
              </a:r>
              <a:endParaRPr lang="ko-KR" altLang="en-US" sz="2000" dirty="0">
                <a:solidFill>
                  <a:srgbClr val="45474A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F344C84-5480-4CF5-9175-5BBDAE96368A}"/>
                </a:ext>
              </a:extLst>
            </p:cNvPr>
            <p:cNvSpPr/>
            <p:nvPr/>
          </p:nvSpPr>
          <p:spPr>
            <a:xfrm>
              <a:off x="10478124" y="3429000"/>
              <a:ext cx="669559" cy="6108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50" charset="-127"/>
                <a:ea typeface="Spoqa Han Sans Neo Medium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8A4019-D8C0-402F-BEB2-DC97D0719B0B}"/>
                </a:ext>
              </a:extLst>
            </p:cNvPr>
            <p:cNvSpPr txBox="1"/>
            <p:nvPr/>
          </p:nvSpPr>
          <p:spPr>
            <a:xfrm>
              <a:off x="10655506" y="3534370"/>
              <a:ext cx="31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</a:rPr>
                <a:t>응</a:t>
              </a:r>
              <a:r>
                <a:rPr lang="ko-KR" altLang="en-US" sz="2000" dirty="0">
                  <a:solidFill>
                    <a:schemeClr val="bg1"/>
                  </a:solidFill>
                  <a:latin typeface="Spoqa Han Sans Neo Medium" pitchFamily="50" charset="-127"/>
                  <a:ea typeface="Spoqa Han Sans Neo Medium" pitchFamily="50" charset="-127"/>
                </a:rPr>
                <a:t> 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8586B79-5730-4180-8D52-6044841DEFD7}"/>
                </a:ext>
              </a:extLst>
            </p:cNvPr>
            <p:cNvSpPr/>
            <p:nvPr/>
          </p:nvSpPr>
          <p:spPr>
            <a:xfrm>
              <a:off x="914400" y="4039850"/>
              <a:ext cx="929390" cy="88442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50" charset="-127"/>
                <a:ea typeface="Spoqa Han Sans Neo Medium" pitchFamily="50" charset="-127"/>
              </a:endParaRPr>
            </a:p>
          </p:txBody>
        </p:sp>
        <p:pic>
          <p:nvPicPr>
            <p:cNvPr id="15" name="그래픽 14" descr="사용자 단색으로 채워진">
              <a:extLst>
                <a:ext uri="{FF2B5EF4-FFF2-40B4-BE49-F238E27FC236}">
                  <a16:creationId xmlns:a16="http://schemas.microsoft.com/office/drawing/2014/main" id="{70C797F9-9125-4C74-B11E-228911263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846" y="4099811"/>
              <a:ext cx="764498" cy="764498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1E04050-6BC2-4989-9219-B6B3BE23C4FB}"/>
                </a:ext>
              </a:extLst>
            </p:cNvPr>
            <p:cNvSpPr/>
            <p:nvPr/>
          </p:nvSpPr>
          <p:spPr>
            <a:xfrm>
              <a:off x="1926236" y="4039850"/>
              <a:ext cx="4024859" cy="21211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50" charset="-127"/>
                <a:ea typeface="Spoqa Han Sans Neo Medium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DD47E-3C04-4138-8513-F856A745476D}"/>
                </a:ext>
              </a:extLst>
            </p:cNvPr>
            <p:cNvSpPr txBox="1"/>
            <p:nvPr/>
          </p:nvSpPr>
          <p:spPr>
            <a:xfrm>
              <a:off x="2064561" y="4039850"/>
              <a:ext cx="4757045" cy="1879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엄마 나 급히 송금해야 하는데</a:t>
              </a:r>
              <a:endParaRPr lang="en-US" altLang="ko-KR" sz="2000" dirty="0">
                <a:solidFill>
                  <a:srgbClr val="45474A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폰 고장이라 은행 가기 힘들어서</a:t>
              </a:r>
              <a:endParaRPr lang="en-US" altLang="ko-KR" sz="2000" dirty="0">
                <a:solidFill>
                  <a:srgbClr val="45474A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XXX-XXXX-XX </a:t>
              </a:r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코딩은행</a:t>
              </a:r>
              <a:endParaRPr lang="en-US" altLang="ko-KR" sz="2000" dirty="0">
                <a:solidFill>
                  <a:srgbClr val="45474A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5474A"/>
                  </a:solidFill>
                  <a:latin typeface="Spoqa Han Sans Neo" panose="020B0500000000000000" pitchFamily="34" charset="-127"/>
                  <a:ea typeface="Spoqa Han Sans Neo" panose="020B0500000000000000" pitchFamily="34" charset="-127"/>
                  <a:cs typeface="맑은 고딕 Semilight" panose="020B0502040204020203" pitchFamily="50" charset="-127"/>
                </a:rPr>
                <a:t>여기로 엄마가 먼저 대신 보내줘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1616A0-E3FA-4110-8012-DF75ED12F3DB}"/>
              </a:ext>
            </a:extLst>
          </p:cNvPr>
          <p:cNvSpPr/>
          <p:nvPr/>
        </p:nvSpPr>
        <p:spPr>
          <a:xfrm>
            <a:off x="11379533" y="5893034"/>
            <a:ext cx="367408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67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19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5.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결론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4EFE-2353-4943-8C25-96285C3522CA}"/>
              </a:ext>
            </a:extLst>
          </p:cNvPr>
          <p:cNvSpPr txBox="1"/>
          <p:nvPr/>
        </p:nvSpPr>
        <p:spPr>
          <a:xfrm>
            <a:off x="892386" y="4024294"/>
            <a:ext cx="1500241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아쉬운 점</a:t>
            </a:r>
            <a:endParaRPr lang="en-US" altLang="ko-KR" b="1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ED43D-727C-45A8-B424-F709248A7248}"/>
              </a:ext>
            </a:extLst>
          </p:cNvPr>
          <p:cNvSpPr txBox="1"/>
          <p:nvPr/>
        </p:nvSpPr>
        <p:spPr>
          <a:xfrm>
            <a:off x="1062275" y="1293595"/>
            <a:ext cx="9873201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① 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19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년에 비하여 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20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사이버 범죄 관련 기사의 양↑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5474A"/>
                </a:solidFill>
                <a:latin typeface="Yu Gothic UI" panose="020B0500000000000000" pitchFamily="34" charset="-128"/>
                <a:ea typeface="Spoqa Han Sans Neo Medium" pitchFamily="50" charset="-127"/>
              </a:rPr>
              <a:t>②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 </a:t>
            </a:r>
            <a:r>
              <a:rPr lang="ko-KR" altLang="en-US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확진자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수와 사이버 범죄 기사의 양은 연관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5474A"/>
                </a:solidFill>
                <a:latin typeface="Yu Gothic UI" panose="020B0500000000000000" pitchFamily="34" charset="-128"/>
                <a:ea typeface="Spoqa Han Sans Neo Medium" pitchFamily="50" charset="-127"/>
              </a:rPr>
              <a:t>③ 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20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년 사이버 범죄 관련 뉴스 기사 중 눈에 띄는 키워드 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  코로나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,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메신저 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,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카카오 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, AI ,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개인정보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20734-C887-4AFA-B0AB-3FA65D030E4C}"/>
              </a:ext>
            </a:extLst>
          </p:cNvPr>
          <p:cNvSpPr txBox="1"/>
          <p:nvPr/>
        </p:nvSpPr>
        <p:spPr>
          <a:xfrm>
            <a:off x="1062275" y="4478586"/>
            <a:ext cx="896951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-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이용의 한계</a:t>
            </a:r>
            <a:endParaRPr lang="en-US" altLang="ko-KR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뉴스 기사를 이용한 </a:t>
            </a:r>
            <a:r>
              <a:rPr lang="ko-KR" altLang="en-US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크롤링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방식으로는 정확한 분석을 할 수 없는 것에 대한 아쉬움</a:t>
            </a:r>
            <a:r>
              <a:rPr lang="en-US" altLang="ko-KR" b="1" dirty="0">
                <a:solidFill>
                  <a:schemeClr val="bg1"/>
                </a:solidFill>
                <a:latin typeface="Spoqa Han Sans Neo Medium" pitchFamily="50" charset="-127"/>
                <a:ea typeface="Spoqa Han Sans Neo Medium" pitchFamily="50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96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B9EEA2-C100-4452-B614-B5E8C77E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226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550151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19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4" name="그림 3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D638440F-38C9-4607-A1CD-4436A75B7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9DB2F8-A957-4305-B001-443DDEDC4BF3}"/>
              </a:ext>
            </a:extLst>
          </p:cNvPr>
          <p:cNvSpPr/>
          <p:nvPr/>
        </p:nvSpPr>
        <p:spPr>
          <a:xfrm>
            <a:off x="-4" y="0"/>
            <a:ext cx="1219200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7DAB90-B864-44F2-82BA-62C0F46B84DF}"/>
              </a:ext>
            </a:extLst>
          </p:cNvPr>
          <p:cNvSpPr/>
          <p:nvPr/>
        </p:nvSpPr>
        <p:spPr>
          <a:xfrm>
            <a:off x="9307991" y="5304924"/>
            <a:ext cx="2621693" cy="117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ko-KR" sz="2300" b="1" dirty="0">
                <a:solidFill>
                  <a:srgbClr val="9DC3F5"/>
                </a:solidFill>
                <a:latin typeface="Spoqa Han Sans Neo Medium" pitchFamily="50" charset="-127"/>
                <a:ea typeface="Spoqa Han Sans Neo Medium" pitchFamily="50" charset="-127"/>
              </a:rPr>
              <a:t>COSADAMA 2</a:t>
            </a:r>
            <a:r>
              <a:rPr lang="ko-KR" altLang="en-US" sz="2300" b="1" dirty="0">
                <a:solidFill>
                  <a:srgbClr val="9DC3F5"/>
                </a:solidFill>
                <a:latin typeface="Spoqa Han Sans Neo Medium" pitchFamily="50" charset="-127"/>
                <a:ea typeface="Spoqa Han Sans Neo Medium" pitchFamily="50" charset="-127"/>
              </a:rPr>
              <a:t>기</a:t>
            </a:r>
            <a:endParaRPr lang="en-US" altLang="ko-KR" sz="2300" b="1" dirty="0">
              <a:solidFill>
                <a:srgbClr val="9DC3F5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sz="2300" b="1" dirty="0">
                <a:solidFill>
                  <a:srgbClr val="EEEEEE"/>
                </a:solidFill>
                <a:latin typeface="Spoqa Han Sans Neo Medium" pitchFamily="50" charset="-127"/>
                <a:ea typeface="Spoqa Han Sans Neo Medium" pitchFamily="50" charset="-127"/>
              </a:rPr>
              <a:t>김정민</a:t>
            </a:r>
            <a:r>
              <a:rPr lang="en-US" altLang="ko-KR" sz="2300" b="1" dirty="0">
                <a:solidFill>
                  <a:srgbClr val="EEEEEE"/>
                </a:solidFill>
                <a:latin typeface="Spoqa Han Sans Neo Medium" pitchFamily="50" charset="-127"/>
                <a:ea typeface="Spoqa Han Sans Neo Medium" pitchFamily="50" charset="-127"/>
              </a:rPr>
              <a:t>, </a:t>
            </a:r>
            <a:r>
              <a:rPr lang="ko-KR" altLang="en-US" sz="2300" b="1" dirty="0">
                <a:solidFill>
                  <a:srgbClr val="EEEEEE"/>
                </a:solidFill>
                <a:latin typeface="Spoqa Han Sans Neo Medium" pitchFamily="50" charset="-127"/>
                <a:ea typeface="Spoqa Han Sans Neo Medium" pitchFamily="50" charset="-127"/>
              </a:rPr>
              <a:t>최예지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8E9D20-0BA8-45A7-8F43-FB4CA96ED211}"/>
              </a:ext>
            </a:extLst>
          </p:cNvPr>
          <p:cNvSpPr/>
          <p:nvPr/>
        </p:nvSpPr>
        <p:spPr>
          <a:xfrm>
            <a:off x="2724767" y="2761303"/>
            <a:ext cx="6446178" cy="70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4000" b="1" dirty="0">
                <a:solidFill>
                  <a:srgbClr val="9DC3F5"/>
                </a:solidFill>
                <a:latin typeface="Spoqa Han Sans Neo Medium" pitchFamily="50" charset="-127"/>
                <a:ea typeface="Spoqa Han Sans Neo Medium" pitchFamily="50" charset="-127"/>
              </a:rPr>
              <a:t>감사합니다</a:t>
            </a:r>
            <a:endParaRPr lang="en-US" altLang="ko-KR" sz="4000" b="1" dirty="0">
              <a:solidFill>
                <a:srgbClr val="9DC3F5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4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F334B8E-6633-4C01-81F7-599A05C9A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8"/>
          <a:stretch/>
        </p:blipFill>
        <p:spPr bwMode="auto">
          <a:xfrm>
            <a:off x="483883" y="2041176"/>
            <a:ext cx="4650092" cy="277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E28DD93-9A94-4E81-A94A-602A745B7678}"/>
              </a:ext>
            </a:extLst>
          </p:cNvPr>
          <p:cNvSpPr/>
          <p:nvPr/>
        </p:nvSpPr>
        <p:spPr>
          <a:xfrm>
            <a:off x="5645943" y="3138487"/>
            <a:ext cx="900113" cy="581025"/>
          </a:xfrm>
          <a:prstGeom prst="rightArrow">
            <a:avLst/>
          </a:prstGeom>
          <a:solidFill>
            <a:srgbClr val="45474A"/>
          </a:solidFill>
          <a:ln w="190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47916A-0FDA-45E7-8345-71698C0284EC}"/>
              </a:ext>
            </a:extLst>
          </p:cNvPr>
          <p:cNvSpPr/>
          <p:nvPr/>
        </p:nvSpPr>
        <p:spPr>
          <a:xfrm>
            <a:off x="11379533" y="5893034"/>
            <a:ext cx="367408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2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1038" name="Picture 14" descr="카카오·페이스북·트위터·인스타그램, 불공정 약관 조항 시정 &amp;lt; 사회 &amp;lt; 종합 &amp;lt; 기사본문 - 우먼컨슈머">
            <a:extLst>
              <a:ext uri="{FF2B5EF4-FFF2-40B4-BE49-F238E27FC236}">
                <a16:creationId xmlns:a16="http://schemas.microsoft.com/office/drawing/2014/main" id="{E1A973BD-25A0-4BC1-945C-451A905B2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t="31506" r="54116" b="34966"/>
          <a:stretch/>
        </p:blipFill>
        <p:spPr bwMode="auto">
          <a:xfrm>
            <a:off x="7040386" y="2951818"/>
            <a:ext cx="820132" cy="8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카카오·페이스북·트위터·인스타그램, 불공정 약관 조항 시정 &amp;lt; 사회 &amp;lt; 종합 &amp;lt; 기사본문 - 우먼컨슈머">
            <a:extLst>
              <a:ext uri="{FF2B5EF4-FFF2-40B4-BE49-F238E27FC236}">
                <a16:creationId xmlns:a16="http://schemas.microsoft.com/office/drawing/2014/main" id="{9DE138DA-BDD1-42F3-95EB-4E0D3B7C8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8" t="30640" r="29889" b="36846"/>
          <a:stretch/>
        </p:blipFill>
        <p:spPr bwMode="auto">
          <a:xfrm>
            <a:off x="8349953" y="2931799"/>
            <a:ext cx="823986" cy="85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카카오·페이스북·트위터·인스타그램, 불공정 약관 조항 시정 &amp;lt; 사회 &amp;lt; 종합 &amp;lt; 기사본문 - 우먼컨슈머">
            <a:extLst>
              <a:ext uri="{FF2B5EF4-FFF2-40B4-BE49-F238E27FC236}">
                <a16:creationId xmlns:a16="http://schemas.microsoft.com/office/drawing/2014/main" id="{DAFFCBB8-A28A-4463-B933-BB6EC22DF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" t="32190" r="77476" b="36537"/>
          <a:stretch/>
        </p:blipFill>
        <p:spPr bwMode="auto">
          <a:xfrm>
            <a:off x="10978893" y="2894394"/>
            <a:ext cx="801279" cy="82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카카오·페이스북·트위터·인스타그램, 불공정 약관 조항 시정 &amp;lt; 사회 &amp;lt; 종합 &amp;lt; 기사본문 - 우먼컨슈머">
            <a:extLst>
              <a:ext uri="{FF2B5EF4-FFF2-40B4-BE49-F238E27FC236}">
                <a16:creationId xmlns:a16="http://schemas.microsoft.com/office/drawing/2014/main" id="{37AF73B7-272A-4E18-A4EB-F05062FEE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81" t="32734" r="6720" b="35993"/>
          <a:stretch/>
        </p:blipFill>
        <p:spPr bwMode="auto">
          <a:xfrm>
            <a:off x="9663374" y="2931799"/>
            <a:ext cx="820133" cy="82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이모티콘 특수문자 폰트모음 시리즈5 - 해골기호, 의약품, 방사능, 생물학 기호 음양">
            <a:extLst>
              <a:ext uri="{FF2B5EF4-FFF2-40B4-BE49-F238E27FC236}">
                <a16:creationId xmlns:a16="http://schemas.microsoft.com/office/drawing/2014/main" id="{BA9F2898-72E2-42DF-B744-697192351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" t="60108" r="73667" b="11249"/>
          <a:stretch/>
        </p:blipFill>
        <p:spPr bwMode="auto">
          <a:xfrm>
            <a:off x="3331634" y="3952782"/>
            <a:ext cx="931828" cy="8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65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7031" y="1067442"/>
            <a:ext cx="2072672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CONTENTS</a:t>
            </a:r>
            <a:endParaRPr lang="ko-KR" altLang="en-US" sz="2400" b="1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379533" y="5893034"/>
            <a:ext cx="367408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3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897031" y="2057830"/>
            <a:ext cx="6450326" cy="3072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분석 목적</a:t>
            </a:r>
            <a:endParaRPr lang="en-US" altLang="ko-KR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사이버 </a:t>
            </a:r>
            <a:r>
              <a:rPr lang="ko-KR" altLang="en-US" sz="2000" b="1" dirty="0" err="1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범죄란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?</a:t>
            </a: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수집 과정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분석 결과</a:t>
            </a:r>
            <a:endParaRPr lang="en-US" altLang="ko-KR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054096" y="5269715"/>
            <a:ext cx="5172426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19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영향으로 여러 분야의 구조적 변화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1379533" y="5893034"/>
            <a:ext cx="367408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4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분석 목적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2F8DFA-B959-4A0F-A47D-9D73F907F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7" t="40792" r="42747" b="32673"/>
          <a:stretch/>
        </p:blipFill>
        <p:spPr>
          <a:xfrm>
            <a:off x="3906570" y="1862924"/>
            <a:ext cx="3467477" cy="3350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47C22E-2757-4397-A138-54B12F9546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475" t="31815" r="25520" b="62148"/>
          <a:stretch/>
        </p:blipFill>
        <p:spPr>
          <a:xfrm>
            <a:off x="635303" y="1945599"/>
            <a:ext cx="3014077" cy="797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3DFBDF-69EA-42A8-A36F-06F9EE5E5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575" t="36303" r="25371" b="57660"/>
          <a:stretch/>
        </p:blipFill>
        <p:spPr>
          <a:xfrm>
            <a:off x="7641735" y="2033980"/>
            <a:ext cx="3329438" cy="7092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30EB6B-F90E-458F-A2FB-BAA9DF7291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575" t="43366" r="25297" b="48437"/>
          <a:stretch/>
        </p:blipFill>
        <p:spPr>
          <a:xfrm>
            <a:off x="638372" y="3829244"/>
            <a:ext cx="3011008" cy="1180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0BB403-B0CE-4DFB-81B0-958CB0906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575" t="57690" r="25371" b="31553"/>
          <a:stretch/>
        </p:blipFill>
        <p:spPr>
          <a:xfrm>
            <a:off x="7641736" y="3829244"/>
            <a:ext cx="3329437" cy="13844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F1ADAE-B600-45A7-A2B5-25344DE80E5C}"/>
              </a:ext>
            </a:extLst>
          </p:cNvPr>
          <p:cNvSpPr/>
          <p:nvPr/>
        </p:nvSpPr>
        <p:spPr>
          <a:xfrm>
            <a:off x="635302" y="1945599"/>
            <a:ext cx="3014077" cy="79760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08F8E5-8BD2-47E6-A9F8-74FEBDAFC263}"/>
              </a:ext>
            </a:extLst>
          </p:cNvPr>
          <p:cNvSpPr/>
          <p:nvPr/>
        </p:nvSpPr>
        <p:spPr>
          <a:xfrm>
            <a:off x="7641735" y="2033980"/>
            <a:ext cx="3329438" cy="70922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19F03D-67BC-4C5D-80B6-59488899A687}"/>
              </a:ext>
            </a:extLst>
          </p:cNvPr>
          <p:cNvSpPr/>
          <p:nvPr/>
        </p:nvSpPr>
        <p:spPr>
          <a:xfrm>
            <a:off x="3906569" y="1862924"/>
            <a:ext cx="3467477" cy="335078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C1EF3A-9281-41F5-9ED7-DC3874BCFDB2}"/>
              </a:ext>
            </a:extLst>
          </p:cNvPr>
          <p:cNvSpPr/>
          <p:nvPr/>
        </p:nvSpPr>
        <p:spPr>
          <a:xfrm>
            <a:off x="7641735" y="3829243"/>
            <a:ext cx="3329437" cy="138446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D00AEC-AC3F-4BA2-92F3-F1048E1A1C33}"/>
              </a:ext>
            </a:extLst>
          </p:cNvPr>
          <p:cNvSpPr/>
          <p:nvPr/>
        </p:nvSpPr>
        <p:spPr>
          <a:xfrm>
            <a:off x="635302" y="3829243"/>
            <a:ext cx="3011008" cy="118090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513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277322" y="3668275"/>
            <a:ext cx="5172426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코로나</a:t>
            </a:r>
            <a:r>
              <a:rPr lang="en-US" altLang="ko-KR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19 </a:t>
            </a:r>
            <a:r>
              <a:rPr lang="ko-KR" altLang="en-US" sz="16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영향으로 디지털 기기 사용량↑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1379533" y="5893034"/>
            <a:ext cx="367408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5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분석 목적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04422E5-50A7-4317-99E0-AEA4169A3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52" t="15827" r="31541" b="78687"/>
          <a:stretch/>
        </p:blipFill>
        <p:spPr>
          <a:xfrm>
            <a:off x="1177287" y="1444749"/>
            <a:ext cx="4918713" cy="31162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D5114AE-11AA-47F3-B53B-76D7C214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9" t="35776" r="56039" b="60117"/>
          <a:stretch/>
        </p:blipFill>
        <p:spPr>
          <a:xfrm>
            <a:off x="2524408" y="1928798"/>
            <a:ext cx="2961992" cy="299154"/>
          </a:xfrm>
          <a:prstGeom prst="rect">
            <a:avLst/>
          </a:prstGeom>
        </p:spPr>
      </p:pic>
      <p:pic>
        <p:nvPicPr>
          <p:cNvPr id="9" name="그림 8" descr="텍스트, 스크린샷, 실내, 노트북이(가) 표시된 사진&#10;&#10;자동 생성된 설명">
            <a:extLst>
              <a:ext uri="{FF2B5EF4-FFF2-40B4-BE49-F238E27FC236}">
                <a16:creationId xmlns:a16="http://schemas.microsoft.com/office/drawing/2014/main" id="{07805236-6484-426B-AC2E-60A2F03FAA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9" t="35117" r="39034" b="60983"/>
          <a:stretch/>
        </p:blipFill>
        <p:spPr>
          <a:xfrm>
            <a:off x="1792586" y="2410643"/>
            <a:ext cx="5223849" cy="26756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1BA8FFC-9D5D-4167-8FA3-6734C35107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87" t="27459" r="28862" b="63432"/>
          <a:stretch/>
        </p:blipFill>
        <p:spPr>
          <a:xfrm>
            <a:off x="1112821" y="2860894"/>
            <a:ext cx="5785166" cy="56810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A0F4F8-CD49-4D3B-85C7-95A03355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06" y="3251062"/>
            <a:ext cx="3052072" cy="305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421FE3-98DE-4A3C-B806-7EED2838A5CB}"/>
              </a:ext>
            </a:extLst>
          </p:cNvPr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2BBEA3-55FD-4C1D-8BD1-1EC9DE57A6E5}"/>
              </a:ext>
            </a:extLst>
          </p:cNvPr>
          <p:cNvSpPr/>
          <p:nvPr/>
        </p:nvSpPr>
        <p:spPr>
          <a:xfrm>
            <a:off x="811763" y="1334278"/>
            <a:ext cx="6450326" cy="233399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02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367408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6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분석 목적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4100" name="Picture 4" descr="Covid-19">
            <a:extLst>
              <a:ext uri="{FF2B5EF4-FFF2-40B4-BE49-F238E27FC236}">
                <a16:creationId xmlns:a16="http://schemas.microsoft.com/office/drawing/2014/main" id="{64C1CE89-D998-447C-B5B2-BD967BD9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76" y="1928143"/>
            <a:ext cx="3001712" cy="30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yber crime free icon">
            <a:extLst>
              <a:ext uri="{FF2B5EF4-FFF2-40B4-BE49-F238E27FC236}">
                <a16:creationId xmlns:a16="http://schemas.microsoft.com/office/drawing/2014/main" id="{7D4273B0-D491-4D28-A809-16C2D6DD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212" y="1928143"/>
            <a:ext cx="3001713" cy="3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0B2774-73C4-4546-BD85-3D0B36B76C69}"/>
              </a:ext>
            </a:extLst>
          </p:cNvPr>
          <p:cNvSpPr/>
          <p:nvPr/>
        </p:nvSpPr>
        <p:spPr>
          <a:xfrm>
            <a:off x="3509787" y="5173463"/>
            <a:ext cx="5172426" cy="46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사이버 범죄와 코로나 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19,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서로 연관이 있을까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?</a:t>
            </a:r>
            <a:endParaRPr lang="ko-KR" altLang="en-US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403D069B-FC14-4CA6-9CE0-CA1D5A12AB5B}"/>
              </a:ext>
            </a:extLst>
          </p:cNvPr>
          <p:cNvSpPr/>
          <p:nvPr/>
        </p:nvSpPr>
        <p:spPr>
          <a:xfrm>
            <a:off x="5810451" y="3116178"/>
            <a:ext cx="571099" cy="625642"/>
          </a:xfrm>
          <a:prstGeom prst="mathPlus">
            <a:avLst/>
          </a:prstGeom>
          <a:solidFill>
            <a:srgbClr val="3E99B4"/>
          </a:solidFill>
          <a:ln w="19050">
            <a:solidFill>
              <a:srgbClr val="F47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37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5282819" y="3181753"/>
            <a:ext cx="1626362" cy="50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사이버 범죄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1379533" y="5893034"/>
            <a:ext cx="367408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7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Spoqa Han Sans Neo Medium" pitchFamily="50" charset="-127"/>
              <a:ea typeface="Spoqa Han Sans Neo Medium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사이버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5474A"/>
                </a:solidFill>
                <a:effectLst/>
                <a:uLnTx/>
                <a:uFillTx/>
                <a:latin typeface="Spoqa Han Sans Neo Medium" pitchFamily="50" charset="-127"/>
                <a:ea typeface="Spoqa Han Sans Neo Medium" pitchFamily="50" charset="-127"/>
                <a:cs typeface="+mn-cs"/>
              </a:rPr>
              <a:t>범죄란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?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5474A"/>
              </a:solidFill>
              <a:effectLst/>
              <a:uLnTx/>
              <a:uFillTx/>
              <a:latin typeface="Spoqa Han Sans Neo Medium" pitchFamily="50" charset="-127"/>
              <a:ea typeface="Spoqa Han Sans Neo Medium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988B4F2-3B66-425E-AD7F-759EC0E91D4A}"/>
              </a:ext>
            </a:extLst>
          </p:cNvPr>
          <p:cNvSpPr/>
          <p:nvPr/>
        </p:nvSpPr>
        <p:spPr>
          <a:xfrm>
            <a:off x="3633831" y="1178655"/>
            <a:ext cx="4924338" cy="4672668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 Han Sans Neo Medium" pitchFamily="50" charset="-127"/>
              <a:ea typeface="Spoqa Han Sans Neo Medium" pitchFamily="50" charset="-127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E382D23-349B-4FEE-81C8-EBB1EA5E4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78" y="2393651"/>
            <a:ext cx="2189829" cy="149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스크랩] 사이버 범죄에 대처하는 현명한 자세">
            <a:extLst>
              <a:ext uri="{FF2B5EF4-FFF2-40B4-BE49-F238E27FC236}">
                <a16:creationId xmlns:a16="http://schemas.microsoft.com/office/drawing/2014/main" id="{C55113B2-7C51-4370-AFB6-6CEFEFBEB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781" r="8306" b="11502"/>
          <a:stretch/>
        </p:blipFill>
        <p:spPr bwMode="auto">
          <a:xfrm>
            <a:off x="2533193" y="1969472"/>
            <a:ext cx="2225924" cy="14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도시 인프라까지 인질로 협박… 코로나에 더 대담해진 사이버 테러">
            <a:extLst>
              <a:ext uri="{FF2B5EF4-FFF2-40B4-BE49-F238E27FC236}">
                <a16:creationId xmlns:a16="http://schemas.microsoft.com/office/drawing/2014/main" id="{9893D816-043B-40B0-9E0B-3399ABF5F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819" y="470561"/>
            <a:ext cx="2168274" cy="149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굿모닝 베트남] 비대면 급증, 사이버 범죄 &amp;#39;사상최대&amp;#39;">
            <a:extLst>
              <a:ext uri="{FF2B5EF4-FFF2-40B4-BE49-F238E27FC236}">
                <a16:creationId xmlns:a16="http://schemas.microsoft.com/office/drawing/2014/main" id="{EC279F6E-9BC0-4228-B8C8-128432E8C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545" y="4399101"/>
            <a:ext cx="2168274" cy="14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시사위크">
            <a:extLst>
              <a:ext uri="{FF2B5EF4-FFF2-40B4-BE49-F238E27FC236}">
                <a16:creationId xmlns:a16="http://schemas.microsoft.com/office/drawing/2014/main" id="{1BCC188E-3155-48D9-89DC-54435D561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895" y="4720855"/>
            <a:ext cx="2168274" cy="14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88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379533" y="5893034"/>
            <a:ext cx="367408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99999"/>
                </a:solidFill>
                <a:latin typeface="Spoqa Han Sans Neo Medium" pitchFamily="50" charset="-127"/>
                <a:ea typeface="Spoqa Han Sans Neo Medium" pitchFamily="50" charset="-127"/>
              </a:rPr>
              <a:t>8</a:t>
            </a:r>
            <a:endParaRPr lang="ko-KR" altLang="en-US" sz="2400" dirty="0">
              <a:solidFill>
                <a:srgbClr val="999999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D4722-7216-42B1-861E-BB0085211D5B}"/>
              </a:ext>
            </a:extLst>
          </p:cNvPr>
          <p:cNvSpPr/>
          <p:nvPr/>
        </p:nvSpPr>
        <p:spPr>
          <a:xfrm>
            <a:off x="638372" y="590952"/>
            <a:ext cx="6450326" cy="50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3. </a:t>
            </a:r>
            <a:r>
              <a:rPr lang="ko-KR" altLang="en-US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 수집 과정</a:t>
            </a:r>
            <a:r>
              <a: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 </a:t>
            </a:r>
            <a:endParaRPr lang="ko-KR" altLang="en-US" sz="2000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041D88-1626-4D3D-B680-466591F1789E}"/>
              </a:ext>
            </a:extLst>
          </p:cNvPr>
          <p:cNvGrpSpPr/>
          <p:nvPr/>
        </p:nvGrpSpPr>
        <p:grpSpPr>
          <a:xfrm>
            <a:off x="1312750" y="1297408"/>
            <a:ext cx="2213877" cy="2153159"/>
            <a:chOff x="1276930" y="2444436"/>
            <a:chExt cx="2516473" cy="2532163"/>
          </a:xfrm>
        </p:grpSpPr>
        <p:sp>
          <p:nvSpPr>
            <p:cNvPr id="55" name="직사각형 54"/>
            <p:cNvSpPr/>
            <p:nvPr/>
          </p:nvSpPr>
          <p:spPr>
            <a:xfrm>
              <a:off x="1389901" y="2766278"/>
              <a:ext cx="2290528" cy="2210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5474A"/>
                  </a:solidFill>
                  <a:latin typeface="Spoqa Han Sans Neo Medium" pitchFamily="50" charset="-127"/>
                  <a:ea typeface="Spoqa Han Sans Neo Medium" pitchFamily="50" charset="-127"/>
                </a:rPr>
                <a:t>사이버 범죄 통계 현황</a:t>
              </a:r>
              <a:endPara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45474A"/>
                  </a:solidFill>
                  <a:latin typeface="Spoqa Han Sans Neo Medium" pitchFamily="50" charset="-127"/>
                  <a:ea typeface="Spoqa Han Sans Neo Medium" pitchFamily="50" charset="-127"/>
                </a:rPr>
                <a:t>(</a:t>
              </a:r>
              <a:r>
                <a:rPr lang="ko-KR" altLang="en-US" sz="2000" b="1" dirty="0">
                  <a:solidFill>
                    <a:srgbClr val="45474A"/>
                  </a:solidFill>
                  <a:latin typeface="Spoqa Han Sans Neo Medium" pitchFamily="50" charset="-127"/>
                  <a:ea typeface="Spoqa Han Sans Neo Medium" pitchFamily="50" charset="-127"/>
                </a:rPr>
                <a:t>경찰청</a:t>
              </a:r>
              <a:r>
                <a:rPr lang="en-US" altLang="ko-KR" sz="2000" b="1" dirty="0">
                  <a:solidFill>
                    <a:srgbClr val="45474A"/>
                  </a:solidFill>
                  <a:latin typeface="Spoqa Han Sans Neo Medium" pitchFamily="50" charset="-127"/>
                  <a:ea typeface="Spoqa Han Sans Neo Medium" pitchFamily="50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white">
                      <a:lumMod val="75000"/>
                    </a:prstClr>
                  </a:solidFill>
                  <a:latin typeface="Spoqa Han Sans Neo Medium" pitchFamily="50" charset="-127"/>
                  <a:ea typeface="Spoqa Han Sans Neo Medium" pitchFamily="50" charset="-127"/>
                </a:rPr>
                <a:t> 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98496E2-36CC-4ED0-AEE4-811D00E724CE}"/>
                </a:ext>
              </a:extLst>
            </p:cNvPr>
            <p:cNvSpPr/>
            <p:nvPr/>
          </p:nvSpPr>
          <p:spPr>
            <a:xfrm>
              <a:off x="1276930" y="2444436"/>
              <a:ext cx="2516473" cy="2417275"/>
            </a:xfrm>
            <a:prstGeom prst="ellipse">
              <a:avLst/>
            </a:prstGeom>
            <a:noFill/>
            <a:ln w="38100">
              <a:solidFill>
                <a:srgbClr val="9DC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50" charset="-127"/>
                <a:ea typeface="Spoqa Han Sans Neo Medium" pitchFamily="50" charset="-127"/>
              </a:endParaRPr>
            </a:p>
          </p:txBody>
        </p:sp>
      </p:grpSp>
      <p:pic>
        <p:nvPicPr>
          <p:cNvPr id="7" name="그림 6" descr="텍스트, 스크린샷, 노트북, 컴퓨터이(가) 표시된 사진&#10;&#10;자동 생성된 설명">
            <a:extLst>
              <a:ext uri="{FF2B5EF4-FFF2-40B4-BE49-F238E27FC236}">
                <a16:creationId xmlns:a16="http://schemas.microsoft.com/office/drawing/2014/main" id="{9156A870-68F1-47FD-BF7D-BF3BEC67BA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5" t="29439" r="22414" b="36513"/>
          <a:stretch/>
        </p:blipFill>
        <p:spPr>
          <a:xfrm>
            <a:off x="4280799" y="1250613"/>
            <a:ext cx="6366075" cy="2059459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178CC74-97FE-4F3D-8A7B-0C2F7B920CE3}"/>
              </a:ext>
            </a:extLst>
          </p:cNvPr>
          <p:cNvSpPr/>
          <p:nvPr/>
        </p:nvSpPr>
        <p:spPr>
          <a:xfrm>
            <a:off x="2303198" y="3489708"/>
            <a:ext cx="232978" cy="660327"/>
          </a:xfrm>
          <a:prstGeom prst="downArrow">
            <a:avLst/>
          </a:prstGeom>
          <a:noFill/>
          <a:ln w="28575">
            <a:solidFill>
              <a:srgbClr val="9DC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5C40DBC-18DB-4FD9-BB66-68CE45369E26}"/>
              </a:ext>
            </a:extLst>
          </p:cNvPr>
          <p:cNvGrpSpPr/>
          <p:nvPr/>
        </p:nvGrpSpPr>
        <p:grpSpPr>
          <a:xfrm>
            <a:off x="1312748" y="4289975"/>
            <a:ext cx="2213877" cy="2055467"/>
            <a:chOff x="1312750" y="4410495"/>
            <a:chExt cx="2213877" cy="205546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33060FE-3234-4342-A508-D83689824F9D}"/>
                </a:ext>
              </a:extLst>
            </p:cNvPr>
            <p:cNvGrpSpPr/>
            <p:nvPr/>
          </p:nvGrpSpPr>
          <p:grpSpPr>
            <a:xfrm>
              <a:off x="1312750" y="4410495"/>
              <a:ext cx="2213877" cy="2055467"/>
              <a:chOff x="1276930" y="2444436"/>
              <a:chExt cx="2516473" cy="241727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57730B-43D6-42E7-A416-1E549297BD60}"/>
                  </a:ext>
                </a:extLst>
              </p:cNvPr>
              <p:cNvSpPr/>
              <p:nvPr/>
            </p:nvSpPr>
            <p:spPr>
              <a:xfrm>
                <a:off x="1389901" y="2766278"/>
                <a:ext cx="2290528" cy="595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b="1" dirty="0">
                  <a:solidFill>
                    <a:prstClr val="white">
                      <a:lumMod val="75000"/>
                    </a:prstClr>
                  </a:solidFill>
                  <a:latin typeface="Spoqa Han Sans Neo Medium" pitchFamily="50" charset="-127"/>
                  <a:ea typeface="Spoqa Han Sans Neo Medium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B8D1E88-7FD9-47A9-A624-DDB4A9690E3A}"/>
                  </a:ext>
                </a:extLst>
              </p:cNvPr>
              <p:cNvSpPr/>
              <p:nvPr/>
            </p:nvSpPr>
            <p:spPr>
              <a:xfrm>
                <a:off x="1276930" y="2444436"/>
                <a:ext cx="2516473" cy="2417275"/>
              </a:xfrm>
              <a:prstGeom prst="ellipse">
                <a:avLst/>
              </a:prstGeom>
              <a:noFill/>
              <a:ln w="38100">
                <a:solidFill>
                  <a:srgbClr val="9DC3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poqa Han Sans Neo Medium" pitchFamily="50" charset="-127"/>
                  <a:ea typeface="Spoqa Han Sans Neo Medium" pitchFamily="50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7F4C57-0DFD-4ECB-AE2C-CE3B9426008A}"/>
                </a:ext>
              </a:extLst>
            </p:cNvPr>
            <p:cNvSpPr txBox="1"/>
            <p:nvPr/>
          </p:nvSpPr>
          <p:spPr>
            <a:xfrm>
              <a:off x="1312750" y="4931411"/>
              <a:ext cx="2213877" cy="967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5474A"/>
                  </a:solidFill>
                  <a:latin typeface="Spoqa Han Sans Neo Medium" pitchFamily="50" charset="-127"/>
                  <a:ea typeface="Spoqa Han Sans Neo Medium" pitchFamily="50" charset="-127"/>
                </a:rPr>
                <a:t>사이버 범죄</a:t>
              </a:r>
              <a:endPara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5474A"/>
                  </a:solidFill>
                  <a:latin typeface="Spoqa Han Sans Neo Medium" pitchFamily="50" charset="-127"/>
                  <a:ea typeface="Spoqa Han Sans Neo Medium" pitchFamily="50" charset="-127"/>
                </a:rPr>
                <a:t> 뉴스 기사 </a:t>
              </a:r>
              <a:endParaRPr lang="en-US" altLang="ko-KR" sz="2000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FB02F4-9AD9-4AE1-A870-05113B7DC462}"/>
              </a:ext>
            </a:extLst>
          </p:cNvPr>
          <p:cNvSpPr txBox="1"/>
          <p:nvPr/>
        </p:nvSpPr>
        <p:spPr>
          <a:xfrm>
            <a:off x="5418286" y="3310072"/>
            <a:ext cx="4091099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데이터의 한계 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: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월별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 </a:t>
            </a:r>
            <a:r>
              <a:rPr lang="ko-KR" altLang="en-US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데이터가 존재</a:t>
            </a:r>
            <a:r>
              <a:rPr lang="en-US" altLang="ko-KR" b="1" dirty="0">
                <a:solidFill>
                  <a:srgbClr val="45474A"/>
                </a:solidFill>
                <a:latin typeface="Spoqa Han Sans Neo Medium" pitchFamily="50" charset="-127"/>
                <a:ea typeface="Spoqa Han Sans Neo Medium" pitchFamily="50" charset="-127"/>
              </a:rPr>
              <a:t>X</a:t>
            </a:r>
            <a:endParaRPr lang="ko-KR" altLang="en-US" b="1" dirty="0">
              <a:solidFill>
                <a:srgbClr val="45474A"/>
              </a:solidFill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8E7988D-39F4-4303-9046-9AA405FA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698" y="4399876"/>
            <a:ext cx="1887176" cy="191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739A30-8444-43A1-8F62-79A9B048AA06}"/>
              </a:ext>
            </a:extLst>
          </p:cNvPr>
          <p:cNvGrpSpPr/>
          <p:nvPr/>
        </p:nvGrpSpPr>
        <p:grpSpPr>
          <a:xfrm>
            <a:off x="4280799" y="4340797"/>
            <a:ext cx="2636971" cy="2031730"/>
            <a:chOff x="6024935" y="4095959"/>
            <a:chExt cx="2636971" cy="2031730"/>
          </a:xfrm>
        </p:grpSpPr>
        <p:pic>
          <p:nvPicPr>
            <p:cNvPr id="2056" name="Picture 8" descr="R로 하는 웹 크롤링 - 실전편 - 인프런 | 강의">
              <a:extLst>
                <a:ext uri="{FF2B5EF4-FFF2-40B4-BE49-F238E27FC236}">
                  <a16:creationId xmlns:a16="http://schemas.microsoft.com/office/drawing/2014/main" id="{0A1A098F-0B62-4706-B78B-E7B27CA2D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71" t="19213" r="166" b="11362"/>
            <a:stretch/>
          </p:blipFill>
          <p:spPr bwMode="auto">
            <a:xfrm>
              <a:off x="6024935" y="4095959"/>
              <a:ext cx="2636971" cy="2031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FF19C1-016F-45BD-8B1F-D4FC208CD943}"/>
                </a:ext>
              </a:extLst>
            </p:cNvPr>
            <p:cNvSpPr txBox="1"/>
            <p:nvPr/>
          </p:nvSpPr>
          <p:spPr>
            <a:xfrm>
              <a:off x="6786852" y="4692277"/>
              <a:ext cx="1230802" cy="88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white">
                      <a:lumMod val="75000"/>
                    </a:prstClr>
                  </a:solidFill>
                  <a:latin typeface="Spoqa Han Sans Neo Medium" pitchFamily="50" charset="-127"/>
                  <a:ea typeface="Spoqa Han Sans Neo Medium" pitchFamily="50" charset="-127"/>
                </a:rPr>
                <a:t>web crawling</a:t>
              </a:r>
              <a:endParaRPr lang="ko-KR" altLang="en-US" b="1" dirty="0">
                <a:solidFill>
                  <a:prstClr val="white">
                    <a:lumMod val="75000"/>
                  </a:prstClr>
                </a:solidFill>
                <a:latin typeface="Spoqa Han Sans Neo Medium" pitchFamily="50" charset="-127"/>
                <a:ea typeface="Spoqa Han Sans Neo Medium" pitchFamily="50" charset="-127"/>
              </a:endParaRPr>
            </a:p>
          </p:txBody>
        </p:sp>
      </p:grpSp>
      <p:cxnSp>
        <p:nvCxnSpPr>
          <p:cNvPr id="58" name="연결선: 구부러짐 57">
            <a:extLst>
              <a:ext uri="{FF2B5EF4-FFF2-40B4-BE49-F238E27FC236}">
                <a16:creationId xmlns:a16="http://schemas.microsoft.com/office/drawing/2014/main" id="{FC54CE59-E4A3-4C01-842E-E9D33C87B68F}"/>
              </a:ext>
            </a:extLst>
          </p:cNvPr>
          <p:cNvCxnSpPr>
            <a:stCxn id="2054" idx="0"/>
            <a:endCxn id="2056" idx="3"/>
          </p:cNvCxnSpPr>
          <p:nvPr/>
        </p:nvCxnSpPr>
        <p:spPr>
          <a:xfrm rot="16200000" flipH="1" flipV="1">
            <a:off x="7832135" y="3485511"/>
            <a:ext cx="956786" cy="2785516"/>
          </a:xfrm>
          <a:prstGeom prst="curvedConnector4">
            <a:avLst>
              <a:gd name="adj1" fmla="val -50387"/>
              <a:gd name="adj2" fmla="val 68237"/>
            </a:avLst>
          </a:prstGeom>
          <a:ln w="28575">
            <a:solidFill>
              <a:srgbClr val="9DC3F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094352-2540-49D3-A568-452EDFFFDB99}"/>
              </a:ext>
            </a:extLst>
          </p:cNvPr>
          <p:cNvSpPr/>
          <p:nvPr/>
        </p:nvSpPr>
        <p:spPr>
          <a:xfrm>
            <a:off x="4280799" y="1250612"/>
            <a:ext cx="6366075" cy="205546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2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2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4.4|19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26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>
              <a:lumMod val="65000"/>
              <a:lumOff val="3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1977</Words>
  <Application>Microsoft Office PowerPoint</Application>
  <PresentationFormat>와이드스크린</PresentationFormat>
  <Paragraphs>213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Yu Gothic UI</vt:lpstr>
      <vt:lpstr>Spoqa Han Sans Neo Medium</vt:lpstr>
      <vt:lpstr>Calibri</vt:lpstr>
      <vt:lpstr>Spoqa Han Sans Neo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 승헌</cp:lastModifiedBy>
  <cp:revision>119</cp:revision>
  <dcterms:created xsi:type="dcterms:W3CDTF">2017-10-09T06:24:25Z</dcterms:created>
  <dcterms:modified xsi:type="dcterms:W3CDTF">2021-09-02T10:58:27Z</dcterms:modified>
</cp:coreProperties>
</file>